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6565" r:id="rId1"/>
    <p:sldMasterId id="2147486578" r:id="rId2"/>
  </p:sldMasterIdLst>
  <p:notesMasterIdLst>
    <p:notesMasterId r:id="rId23"/>
  </p:notesMasterIdLst>
  <p:handoutMasterIdLst>
    <p:handoutMasterId r:id="rId24"/>
  </p:handoutMasterIdLst>
  <p:sldIdLst>
    <p:sldId id="2889" r:id="rId3"/>
    <p:sldId id="2110" r:id="rId4"/>
    <p:sldId id="3067" r:id="rId5"/>
    <p:sldId id="1978" r:id="rId6"/>
    <p:sldId id="2845" r:id="rId7"/>
    <p:sldId id="3119" r:id="rId8"/>
    <p:sldId id="3120" r:id="rId9"/>
    <p:sldId id="3122" r:id="rId10"/>
    <p:sldId id="2914" r:id="rId11"/>
    <p:sldId id="3126" r:id="rId12"/>
    <p:sldId id="2915" r:id="rId13"/>
    <p:sldId id="3118" r:id="rId14"/>
    <p:sldId id="2949" r:id="rId15"/>
    <p:sldId id="2029" r:id="rId16"/>
    <p:sldId id="629" r:id="rId17"/>
    <p:sldId id="2863" r:id="rId18"/>
    <p:sldId id="2033" r:id="rId19"/>
    <p:sldId id="2846" r:id="rId20"/>
    <p:sldId id="3121" r:id="rId21"/>
    <p:sldId id="3123" r:id="rId22"/>
  </p:sldIdLst>
  <p:sldSz cx="9144000" cy="6858000" type="screen4x3"/>
  <p:notesSz cx="7102475" cy="9388475"/>
  <p:defaultTextStyle>
    <a:defPPr>
      <a:defRPr lang="en-US"/>
    </a:defPPr>
    <a:lvl1pPr algn="l" rtl="0" fontAlgn="base">
      <a:spcBef>
        <a:spcPct val="0"/>
      </a:spcBef>
      <a:spcAft>
        <a:spcPct val="0"/>
      </a:spcAft>
      <a:defRPr kern="1200">
        <a:solidFill>
          <a:schemeClr val="folHlink"/>
        </a:solidFill>
        <a:latin typeface="Arial" charset="0"/>
        <a:ea typeface="+mn-ea"/>
        <a:cs typeface="Arial" charset="0"/>
      </a:defRPr>
    </a:lvl1pPr>
    <a:lvl2pPr marL="457200" algn="l" rtl="0" fontAlgn="base">
      <a:spcBef>
        <a:spcPct val="0"/>
      </a:spcBef>
      <a:spcAft>
        <a:spcPct val="0"/>
      </a:spcAft>
      <a:defRPr kern="1200">
        <a:solidFill>
          <a:schemeClr val="folHlink"/>
        </a:solidFill>
        <a:latin typeface="Arial" charset="0"/>
        <a:ea typeface="+mn-ea"/>
        <a:cs typeface="Arial" charset="0"/>
      </a:defRPr>
    </a:lvl2pPr>
    <a:lvl3pPr marL="914400" algn="l" rtl="0" fontAlgn="base">
      <a:spcBef>
        <a:spcPct val="0"/>
      </a:spcBef>
      <a:spcAft>
        <a:spcPct val="0"/>
      </a:spcAft>
      <a:defRPr kern="1200">
        <a:solidFill>
          <a:schemeClr val="folHlink"/>
        </a:solidFill>
        <a:latin typeface="Arial" charset="0"/>
        <a:ea typeface="+mn-ea"/>
        <a:cs typeface="Arial" charset="0"/>
      </a:defRPr>
    </a:lvl3pPr>
    <a:lvl4pPr marL="1371600" algn="l" rtl="0" fontAlgn="base">
      <a:spcBef>
        <a:spcPct val="0"/>
      </a:spcBef>
      <a:spcAft>
        <a:spcPct val="0"/>
      </a:spcAft>
      <a:defRPr kern="1200">
        <a:solidFill>
          <a:schemeClr val="folHlink"/>
        </a:solidFill>
        <a:latin typeface="Arial" charset="0"/>
        <a:ea typeface="+mn-ea"/>
        <a:cs typeface="Arial" charset="0"/>
      </a:defRPr>
    </a:lvl4pPr>
    <a:lvl5pPr marL="1828800" algn="l" rtl="0" fontAlgn="base">
      <a:spcBef>
        <a:spcPct val="0"/>
      </a:spcBef>
      <a:spcAft>
        <a:spcPct val="0"/>
      </a:spcAft>
      <a:defRPr kern="1200">
        <a:solidFill>
          <a:schemeClr val="folHlink"/>
        </a:solidFill>
        <a:latin typeface="Arial" charset="0"/>
        <a:ea typeface="+mn-ea"/>
        <a:cs typeface="Arial" charset="0"/>
      </a:defRPr>
    </a:lvl5pPr>
    <a:lvl6pPr marL="2286000" algn="l" defTabSz="914400" rtl="0" eaLnBrk="1" latinLnBrk="0" hangingPunct="1">
      <a:defRPr kern="1200">
        <a:solidFill>
          <a:schemeClr val="folHlink"/>
        </a:solidFill>
        <a:latin typeface="Arial" charset="0"/>
        <a:ea typeface="+mn-ea"/>
        <a:cs typeface="Arial" charset="0"/>
      </a:defRPr>
    </a:lvl6pPr>
    <a:lvl7pPr marL="2743200" algn="l" defTabSz="914400" rtl="0" eaLnBrk="1" latinLnBrk="0" hangingPunct="1">
      <a:defRPr kern="1200">
        <a:solidFill>
          <a:schemeClr val="folHlink"/>
        </a:solidFill>
        <a:latin typeface="Arial" charset="0"/>
        <a:ea typeface="+mn-ea"/>
        <a:cs typeface="Arial" charset="0"/>
      </a:defRPr>
    </a:lvl7pPr>
    <a:lvl8pPr marL="3200400" algn="l" defTabSz="914400" rtl="0" eaLnBrk="1" latinLnBrk="0" hangingPunct="1">
      <a:defRPr kern="1200">
        <a:solidFill>
          <a:schemeClr val="folHlink"/>
        </a:solidFill>
        <a:latin typeface="Arial" charset="0"/>
        <a:ea typeface="+mn-ea"/>
        <a:cs typeface="Arial" charset="0"/>
      </a:defRPr>
    </a:lvl8pPr>
    <a:lvl9pPr marL="3657600" algn="l" defTabSz="914400" rtl="0" eaLnBrk="1" latinLnBrk="0" hangingPunct="1">
      <a:defRPr kern="1200">
        <a:solidFill>
          <a:schemeClr val="folHlink"/>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161" autoAdjust="0"/>
    <p:restoredTop sz="61820" autoAdjust="0"/>
  </p:normalViewPr>
  <p:slideViewPr>
    <p:cSldViewPr>
      <p:cViewPr varScale="1">
        <p:scale>
          <a:sx n="52" d="100"/>
          <a:sy n="52" d="100"/>
        </p:scale>
        <p:origin x="1762" y="58"/>
      </p:cViewPr>
      <p:guideLst>
        <p:guide orient="horz" pos="2160"/>
        <p:guide pos="2880"/>
      </p:guideLst>
    </p:cSldViewPr>
  </p:slideViewPr>
  <p:outlineViewPr>
    <p:cViewPr>
      <p:scale>
        <a:sx n="33" d="100"/>
        <a:sy n="33" d="100"/>
      </p:scale>
      <p:origin x="0" y="-10930"/>
    </p:cViewPr>
  </p:outlineViewPr>
  <p:notesTextViewPr>
    <p:cViewPr>
      <p:scale>
        <a:sx n="200" d="100"/>
        <a:sy n="200" d="100"/>
      </p:scale>
      <p:origin x="0" y="0"/>
    </p:cViewPr>
  </p:notesTextViewPr>
  <p:sorterViewPr>
    <p:cViewPr>
      <p:scale>
        <a:sx n="75" d="100"/>
        <a:sy n="75" d="100"/>
      </p:scale>
      <p:origin x="0" y="0"/>
    </p:cViewPr>
  </p:sorterViewPr>
  <p:notesViewPr>
    <p:cSldViewPr>
      <p:cViewPr varScale="1">
        <p:scale>
          <a:sx n="63" d="100"/>
          <a:sy n="63" d="100"/>
        </p:scale>
        <p:origin x="3158" y="67"/>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F6D812D-51F5-4FE5-A4A1-470FB017C6E3}"/>
              </a:ext>
            </a:extLst>
          </p:cNvPr>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E5ADB5A-D5F8-451A-BB34-B2E545868C1B}"/>
              </a:ext>
            </a:extLst>
          </p:cNvPr>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F929DFDA-FA1E-40FF-9956-D234420C2A14}" type="datetimeFigureOut">
              <a:rPr lang="en-US" smtClean="0"/>
              <a:t>1/11/2024</a:t>
            </a:fld>
            <a:endParaRPr lang="en-US" dirty="0"/>
          </a:p>
        </p:txBody>
      </p:sp>
      <p:sp>
        <p:nvSpPr>
          <p:cNvPr id="4" name="Footer Placeholder 3">
            <a:extLst>
              <a:ext uri="{FF2B5EF4-FFF2-40B4-BE49-F238E27FC236}">
                <a16:creationId xmlns:a16="http://schemas.microsoft.com/office/drawing/2014/main" id="{8D05B59C-FED4-4A56-80F0-C76A98CB748E}"/>
              </a:ext>
            </a:extLst>
          </p:cNvPr>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DCAAB61-4088-4F01-8AA0-695C9223DD7F}"/>
              </a:ext>
            </a:extLst>
          </p:cNvPr>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06CE996A-FB27-4801-A8E7-9EF22DFC39D1}" type="slidenum">
              <a:rPr lang="en-US" smtClean="0"/>
              <a:t>‹#›</a:t>
            </a:fld>
            <a:endParaRPr lang="en-US" dirty="0"/>
          </a:p>
        </p:txBody>
      </p:sp>
    </p:spTree>
    <p:extLst>
      <p:ext uri="{BB962C8B-B14F-4D97-AF65-F5344CB8AC3E}">
        <p14:creationId xmlns:p14="http://schemas.microsoft.com/office/powerpoint/2010/main" val="2208894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a:defRPr sz="1200">
                <a:solidFill>
                  <a:schemeClr val="tx1"/>
                </a:solidFill>
                <a:latin typeface="Arial" charset="0"/>
                <a:cs typeface="+mn-cs"/>
              </a:defRPr>
            </a:lvl1pPr>
          </a:lstStyle>
          <a:p>
            <a:pPr>
              <a:defRPr/>
            </a:pPr>
            <a:endParaRPr lang="en-US" dirty="0"/>
          </a:p>
        </p:txBody>
      </p:sp>
      <p:sp>
        <p:nvSpPr>
          <p:cNvPr id="14339" name="Rectangle 3"/>
          <p:cNvSpPr>
            <a:spLocks noGrp="1" noChangeArrowheads="1"/>
          </p:cNvSpPr>
          <p:nvPr>
            <p:ph type="dt" idx="1"/>
          </p:nvPr>
        </p:nvSpPr>
        <p:spPr bwMode="auto">
          <a:xfrm>
            <a:off x="4023092" y="0"/>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algn="r">
              <a:defRPr sz="1200">
                <a:solidFill>
                  <a:schemeClr val="tx1"/>
                </a:solidFill>
                <a:latin typeface="Arial" charset="0"/>
                <a:cs typeface="+mn-cs"/>
              </a:defRPr>
            </a:lvl1pPr>
          </a:lstStyle>
          <a:p>
            <a:pPr>
              <a:defRPr/>
            </a:pPr>
            <a:endParaRPr lang="en-US" dirty="0"/>
          </a:p>
        </p:txBody>
      </p:sp>
      <p:sp>
        <p:nvSpPr>
          <p:cNvPr id="32772" name="Rectangle 4"/>
          <p:cNvSpPr>
            <a:spLocks noGrp="1" noRot="1" noChangeAspect="1" noChangeArrowheads="1" noTextEdit="1"/>
          </p:cNvSpPr>
          <p:nvPr>
            <p:ph type="sldImg" idx="2"/>
          </p:nvPr>
        </p:nvSpPr>
        <p:spPr bwMode="auto">
          <a:xfrm>
            <a:off x="1204913" y="704850"/>
            <a:ext cx="4692650" cy="35194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341" name="Rectangle 5"/>
          <p:cNvSpPr>
            <a:spLocks noGrp="1" noChangeArrowheads="1"/>
          </p:cNvSpPr>
          <p:nvPr>
            <p:ph type="body" sz="quarter" idx="3"/>
          </p:nvPr>
        </p:nvSpPr>
        <p:spPr bwMode="auto">
          <a:xfrm>
            <a:off x="710248" y="4459526"/>
            <a:ext cx="5681980" cy="4224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342" name="Rectangle 6"/>
          <p:cNvSpPr>
            <a:spLocks noGrp="1" noChangeArrowheads="1"/>
          </p:cNvSpPr>
          <p:nvPr>
            <p:ph type="ftr" sz="quarter" idx="4"/>
          </p:nvPr>
        </p:nvSpPr>
        <p:spPr bwMode="auto">
          <a:xfrm>
            <a:off x="0" y="8917422"/>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a:defRPr sz="1200">
                <a:solidFill>
                  <a:schemeClr val="tx1"/>
                </a:solidFill>
                <a:latin typeface="Arial" charset="0"/>
                <a:cs typeface="+mn-cs"/>
              </a:defRPr>
            </a:lvl1pPr>
          </a:lstStyle>
          <a:p>
            <a:pPr>
              <a:defRPr/>
            </a:pPr>
            <a:endParaRPr lang="en-US" dirty="0"/>
          </a:p>
        </p:txBody>
      </p:sp>
      <p:sp>
        <p:nvSpPr>
          <p:cNvPr id="14343" name="Rectangle 7"/>
          <p:cNvSpPr>
            <a:spLocks noGrp="1" noChangeArrowheads="1"/>
          </p:cNvSpPr>
          <p:nvPr>
            <p:ph type="sldNum" sz="quarter" idx="5"/>
          </p:nvPr>
        </p:nvSpPr>
        <p:spPr bwMode="auto">
          <a:xfrm>
            <a:off x="4023092" y="8917422"/>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algn="r">
              <a:defRPr sz="1200">
                <a:solidFill>
                  <a:schemeClr val="tx1"/>
                </a:solidFill>
                <a:latin typeface="Arial" charset="0"/>
                <a:cs typeface="+mn-cs"/>
              </a:defRPr>
            </a:lvl1pPr>
          </a:lstStyle>
          <a:p>
            <a:pPr>
              <a:defRPr/>
            </a:pPr>
            <a:fld id="{8FA03DF1-0740-4641-8846-A13960E4BC68}" type="slidenum">
              <a:rPr lang="en-US"/>
              <a:pPr>
                <a:defRPr/>
              </a:pPr>
              <a:t>‹#›</a:t>
            </a:fld>
            <a:endParaRPr lang="en-US" dirty="0"/>
          </a:p>
        </p:txBody>
      </p:sp>
    </p:spTree>
    <p:extLst>
      <p:ext uri="{BB962C8B-B14F-4D97-AF65-F5344CB8AC3E}">
        <p14:creationId xmlns:p14="http://schemas.microsoft.com/office/powerpoint/2010/main" val="17698823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a:t>
            </a:fld>
            <a:endParaRPr lang="en-US" dirty="0"/>
          </a:p>
        </p:txBody>
      </p:sp>
    </p:spTree>
    <p:extLst>
      <p:ext uri="{BB962C8B-B14F-4D97-AF65-F5344CB8AC3E}">
        <p14:creationId xmlns:p14="http://schemas.microsoft.com/office/powerpoint/2010/main" val="22888320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806985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0903277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dirty="0"/>
              <a:t>1.  Here in verse 18 we have two commands from the apostle Paul, one negative and the other positive.</a:t>
            </a:r>
          </a:p>
          <a:p>
            <a:pPr marL="274320" indent="-274320"/>
            <a:endParaRPr lang="en-US" b="1" dirty="0"/>
          </a:p>
          <a:p>
            <a:pPr marL="274320" indent="-274320"/>
            <a:r>
              <a:rPr lang="en-US" b="1" dirty="0"/>
              <a:t>Q1: What is the negative command in verse 18?</a:t>
            </a:r>
          </a:p>
          <a:p>
            <a:pPr marL="274320" indent="-274320"/>
            <a:r>
              <a:rPr lang="en-US" dirty="0"/>
              <a:t>1.  Do not get drunk with wine!</a:t>
            </a:r>
          </a:p>
          <a:p>
            <a:pPr marL="274320" indent="-274320">
              <a:lnSpc>
                <a:spcPct val="80000"/>
              </a:lnSpc>
            </a:pPr>
            <a:r>
              <a:rPr lang="en-US" altLang="en-US" dirty="0"/>
              <a:t>2.  And the only way to make sure you keep this command is: Don’t drink wine at all.</a:t>
            </a:r>
          </a:p>
          <a:p>
            <a:pPr marL="274320" indent="-274320">
              <a:lnSpc>
                <a:spcPct val="80000"/>
              </a:lnSpc>
            </a:pPr>
            <a:r>
              <a:rPr lang="en-US" altLang="en-US" dirty="0"/>
              <a:t>3.  Don’t use drugs at all.</a:t>
            </a:r>
          </a:p>
          <a:p>
            <a:pPr marL="274320" indent="-274320">
              <a:lnSpc>
                <a:spcPct val="80000"/>
              </a:lnSpc>
            </a:pPr>
            <a:r>
              <a:rPr lang="en-US" altLang="en-US" dirty="0"/>
              <a:t>4.  They will ruin your life and destroy your witness.</a:t>
            </a:r>
          </a:p>
          <a:p>
            <a:pPr marL="274320" indent="-274320">
              <a:lnSpc>
                <a:spcPct val="80000"/>
              </a:lnSpc>
            </a:pPr>
            <a:r>
              <a:rPr lang="en-US" altLang="en-US" dirty="0"/>
              <a:t>5.  Be wise enough to recognize the dangers of drugs and alcohol.</a:t>
            </a:r>
          </a:p>
          <a:p>
            <a:pPr marL="274320" indent="-274320"/>
            <a:endParaRPr lang="en-US" dirty="0"/>
          </a:p>
          <a:p>
            <a:pPr marL="274320" indent="-274320"/>
            <a:r>
              <a:rPr lang="en-US" b="1" dirty="0"/>
              <a:t>Q2: What is the positive command of verse 18?</a:t>
            </a:r>
          </a:p>
          <a:p>
            <a:pPr marL="274320" indent="-274320"/>
            <a:r>
              <a:rPr lang="en-US" dirty="0"/>
              <a:t>1.  Be filled with the Holy Spirit!</a:t>
            </a:r>
          </a:p>
          <a:p>
            <a:pPr marL="274320" indent="-274320"/>
            <a:r>
              <a:rPr lang="en-US" dirty="0"/>
              <a:t>2.  So here we see two opposite lifestyles: the pagan lifestyle of debauchery and the Christian lifestyle of the Spirit-filled life.</a:t>
            </a:r>
          </a:p>
          <a:p>
            <a:pPr marL="274320" indent="-274320">
              <a:lnSpc>
                <a:spcPct val="80000"/>
              </a:lnSpc>
            </a:pPr>
            <a:r>
              <a:rPr lang="en-US" altLang="en-US" dirty="0"/>
              <a:t>3.  Debauchery is defined by Webster as:</a:t>
            </a:r>
          </a:p>
          <a:p>
            <a:pPr marL="731520" lvl="1" indent="-274320">
              <a:lnSpc>
                <a:spcPct val="80000"/>
              </a:lnSpc>
            </a:pPr>
            <a:r>
              <a:rPr lang="en-US" b="0" i="0" dirty="0">
                <a:solidFill>
                  <a:srgbClr val="212529"/>
                </a:solidFill>
                <a:effectLst/>
                <a:latin typeface="Open Sans" panose="020B0606030504020204" pitchFamily="34" charset="0"/>
              </a:rPr>
              <a:t>extreme indulgence in bodily pleasures and especially sexual pleasures </a:t>
            </a:r>
            <a:r>
              <a:rPr lang="en-US" b="1" i="0" dirty="0">
                <a:solidFill>
                  <a:srgbClr val="212529"/>
                </a:solidFill>
                <a:effectLst/>
                <a:latin typeface="Open Sans" panose="020B0606030504020204" pitchFamily="34" charset="0"/>
              </a:rPr>
              <a:t>: </a:t>
            </a:r>
            <a:r>
              <a:rPr lang="en-US" b="0" i="0" dirty="0">
                <a:solidFill>
                  <a:srgbClr val="212529"/>
                </a:solidFill>
                <a:effectLst/>
                <a:latin typeface="Open Sans" panose="020B0606030504020204" pitchFamily="34" charset="0"/>
              </a:rPr>
              <a:t>behavior involving sex, drugs, alcohol, etc. that is often considered immoral.</a:t>
            </a:r>
          </a:p>
          <a:p>
            <a:pPr marL="274320" indent="-274320">
              <a:lnSpc>
                <a:spcPct val="80000"/>
              </a:lnSpc>
            </a:pPr>
            <a:r>
              <a:rPr lang="en-US" altLang="en-US" dirty="0"/>
              <a:t>4.  So the pagan lifestyle was to find pleasure in drunken orgies.</a:t>
            </a:r>
          </a:p>
          <a:p>
            <a:pPr marL="274320" indent="-274320">
              <a:lnSpc>
                <a:spcPct val="80000"/>
              </a:lnSpc>
            </a:pPr>
            <a:r>
              <a:rPr lang="en-US" altLang="en-US" dirty="0"/>
              <a:t>5.  The Christian lifestyle was to find pleasure in Spirit-filled worship.</a:t>
            </a:r>
          </a:p>
          <a:p>
            <a:pPr marL="274320" indent="-274320">
              <a:lnSpc>
                <a:spcPct val="80000"/>
              </a:lnSpc>
            </a:pPr>
            <a:endParaRPr lang="en-US" altLang="en-US" dirty="0"/>
          </a:p>
          <a:p>
            <a:pPr marL="274320" indent="-274320"/>
            <a:r>
              <a:rPr lang="en-US" b="1" dirty="0"/>
              <a:t>Q3: What does the Holy Spirit do to believers to bring them joy in worship rather than debauchery?</a:t>
            </a:r>
          </a:p>
          <a:p>
            <a:pPr marL="274320" indent="-274320"/>
            <a:r>
              <a:rPr lang="en-US" dirty="0"/>
              <a:t>1.  He fills us with the fruit of the Spirit which includes the fruit of Joy.  (For the fruit of the Spirit is love, joy, peace, patience…)</a:t>
            </a:r>
          </a:p>
          <a:p>
            <a:pPr marL="274320" indent="-274320"/>
            <a:r>
              <a:rPr lang="en-US" dirty="0"/>
              <a:t>2.  Adventist scholar George R. Knight makes some interesting comments on this text in his commentary on Ephesians.</a:t>
            </a:r>
          </a:p>
          <a:p>
            <a:pPr marL="274320" indent="-274320"/>
            <a:r>
              <a:rPr lang="en-US" dirty="0"/>
              <a:t>3.  He writes that this command to be filled with the Spirit is in the </a:t>
            </a:r>
            <a:r>
              <a:rPr lang="en-US" altLang="en-US" dirty="0"/>
              <a:t>second person </a:t>
            </a:r>
            <a:r>
              <a:rPr lang="en-US" altLang="en-US" b="1" dirty="0"/>
              <a:t>plural</a:t>
            </a:r>
            <a:r>
              <a:rPr lang="en-US" altLang="en-US" dirty="0"/>
              <a:t>.  </a:t>
            </a:r>
          </a:p>
          <a:p>
            <a:pPr marL="274320" indent="-274320"/>
            <a:r>
              <a:rPr lang="en-US" altLang="en-US" dirty="0"/>
              <a:t>4.  The command is to the entire Christian community with which Paul has been so concerned throughout Ephesians,</a:t>
            </a:r>
            <a:endParaRPr lang="en-US" dirty="0"/>
          </a:p>
          <a:p>
            <a:pPr marL="274320" indent="-274320">
              <a:lnSpc>
                <a:spcPct val="80000"/>
              </a:lnSpc>
            </a:pPr>
            <a:r>
              <a:rPr lang="en-US" altLang="en-US" dirty="0"/>
              <a:t>5.  Paul is saying, “You all there as a church in Ephesus: You all be filled with the Spirit.”</a:t>
            </a:r>
          </a:p>
          <a:p>
            <a:pPr marL="274320" indent="-274320">
              <a:lnSpc>
                <a:spcPct val="80000"/>
              </a:lnSpc>
            </a:pPr>
            <a:r>
              <a:rPr lang="en-US" altLang="en-US" dirty="0"/>
              <a:t>6.  So what Paul goes on to describe here in verse 19 is how the church should interact in worship under the filling of the Holy Spirit.</a:t>
            </a:r>
          </a:p>
          <a:p>
            <a:pPr marL="274320" indent="-274320"/>
            <a:endParaRPr lang="en-US" dirty="0"/>
          </a:p>
          <a:p>
            <a:pPr marL="274320" indent="-274320"/>
            <a:r>
              <a:rPr lang="en-US" b="1" dirty="0"/>
              <a:t>Q4: What characteristics of Christian worship does Paul point to in verse 19?</a:t>
            </a:r>
          </a:p>
          <a:p>
            <a:pPr marL="274320" indent="-274320" eaLnBrk="1" hangingPunct="1">
              <a:lnSpc>
                <a:spcPct val="80000"/>
              </a:lnSpc>
            </a:pPr>
            <a:r>
              <a:rPr lang="en-US" dirty="0"/>
              <a:t>1.  The early Christian church was a singing church.</a:t>
            </a:r>
          </a:p>
          <a:p>
            <a:pPr marL="274320" indent="-274320" eaLnBrk="1" hangingPunct="1">
              <a:lnSpc>
                <a:spcPct val="80000"/>
              </a:lnSpc>
            </a:pPr>
            <a:r>
              <a:rPr lang="en-US" dirty="0"/>
              <a:t>2.  Music is a wonderful gift from God.</a:t>
            </a:r>
          </a:p>
          <a:p>
            <a:pPr marL="274320" indent="-274320" eaLnBrk="1" hangingPunct="1">
              <a:lnSpc>
                <a:spcPct val="80000"/>
              </a:lnSpc>
            </a:pPr>
            <a:r>
              <a:rPr lang="en-US" dirty="0"/>
              <a:t>3.  And we have a very rich supply of wonderful and inspired psalms, hymns and spiritual songs.</a:t>
            </a:r>
          </a:p>
          <a:p>
            <a:pPr marL="274320" indent="-274320" eaLnBrk="1" hangingPunct="1">
              <a:lnSpc>
                <a:spcPct val="80000"/>
              </a:lnSpc>
            </a:pPr>
            <a:r>
              <a:rPr lang="en-US" dirty="0"/>
              <a:t>4.  Music is uplifting, and our hearts can overflow with joy and adoration as we join our voices together in praise and adoration of our God.</a:t>
            </a:r>
          </a:p>
          <a:p>
            <a:pPr marL="274320" indent="-274320" eaLnBrk="1" hangingPunct="1">
              <a:lnSpc>
                <a:spcPct val="80000"/>
              </a:lnSpc>
            </a:pPr>
            <a:r>
              <a:rPr lang="en-US" dirty="0"/>
              <a:t>5.  And while we usually don’t sing the psalms in worship because we don’t know the music and the words don’t rhyme like our English hymns…</a:t>
            </a:r>
          </a:p>
          <a:p>
            <a:pPr marL="274320" indent="-274320" eaLnBrk="1" hangingPunct="1">
              <a:lnSpc>
                <a:spcPct val="80000"/>
              </a:lnSpc>
            </a:pPr>
            <a:r>
              <a:rPr lang="en-US" dirty="0"/>
              <a:t>6.  We can read the Psalms, and recite the Psalms, and preach the psalms, and pray the Psalms, because these Psalms are inspired.</a:t>
            </a:r>
          </a:p>
          <a:p>
            <a:pPr marL="274320" indent="-274320" eaLnBrk="1" hangingPunct="1">
              <a:lnSpc>
                <a:spcPct val="80000"/>
              </a:lnSpc>
            </a:pPr>
            <a:r>
              <a:rPr lang="en-US" dirty="0"/>
              <a:t>7.  The Psalms are meant to encourage us and lift us up and point to our God who will ultimately deliver His people.</a:t>
            </a:r>
          </a:p>
          <a:p>
            <a:pPr marL="274320" indent="-274320" eaLnBrk="1" hangingPunct="1">
              <a:lnSpc>
                <a:spcPct val="80000"/>
              </a:lnSpc>
            </a:pPr>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13</a:t>
            </a:fld>
            <a:endParaRPr lang="en-US" dirty="0"/>
          </a:p>
        </p:txBody>
      </p:sp>
    </p:spTree>
    <p:extLst>
      <p:ext uri="{BB962C8B-B14F-4D97-AF65-F5344CB8AC3E}">
        <p14:creationId xmlns:p14="http://schemas.microsoft.com/office/powerpoint/2010/main" val="2652129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What do you think Paul means by allowing the word of Christ to dwell in you richly?</a:t>
            </a:r>
          </a:p>
          <a:p>
            <a:pPr marL="274320" indent="-274320"/>
            <a:r>
              <a:rPr lang="en-US" dirty="0"/>
              <a:t>1.  The NLT renders these words as: “</a:t>
            </a:r>
            <a:r>
              <a:rPr lang="en-US" b="0" i="0" dirty="0">
                <a:solidFill>
                  <a:srgbClr val="01103A"/>
                </a:solidFill>
                <a:effectLst/>
                <a:latin typeface="arial" panose="020B0604020202020204" pitchFamily="34" charset="0"/>
              </a:rPr>
              <a:t>Let the message about Christ, in all its richness, fill your lives.”</a:t>
            </a:r>
          </a:p>
          <a:p>
            <a:pPr marL="274320" indent="-274320"/>
            <a:r>
              <a:rPr lang="en-US" b="0" i="0" dirty="0">
                <a:solidFill>
                  <a:srgbClr val="01103A"/>
                </a:solidFill>
                <a:effectLst/>
                <a:latin typeface="arial" panose="020B0604020202020204" pitchFamily="34" charset="0"/>
              </a:rPr>
              <a:t>2.  I like that translation!</a:t>
            </a:r>
          </a:p>
          <a:p>
            <a:pPr marL="274320" indent="-274320"/>
            <a:r>
              <a:rPr lang="en-US" b="0" i="0" dirty="0">
                <a:solidFill>
                  <a:srgbClr val="01103A"/>
                </a:solidFill>
                <a:effectLst/>
                <a:latin typeface="arial" panose="020B0604020202020204" pitchFamily="34" charset="0"/>
              </a:rPr>
              <a:t>3.  The message about Christ is the gospel that Christ died for our sins and we can be forgiven and justified by faith in Him.</a:t>
            </a:r>
          </a:p>
          <a:p>
            <a:pPr marL="274320" indent="-274320"/>
            <a:r>
              <a:rPr lang="en-US" b="0" i="0" dirty="0">
                <a:solidFill>
                  <a:srgbClr val="01103A"/>
                </a:solidFill>
                <a:effectLst/>
                <a:latin typeface="arial" panose="020B0604020202020204" pitchFamily="34" charset="0"/>
              </a:rPr>
              <a:t>4.  This is the everlasting gospel of righteousness by faith that is to go to all the world in the 1</a:t>
            </a:r>
            <a:r>
              <a:rPr lang="en-US" b="0" i="0" baseline="30000" dirty="0">
                <a:solidFill>
                  <a:srgbClr val="01103A"/>
                </a:solidFill>
                <a:effectLst/>
                <a:latin typeface="arial" panose="020B0604020202020204" pitchFamily="34" charset="0"/>
              </a:rPr>
              <a:t>st</a:t>
            </a:r>
            <a:r>
              <a:rPr lang="en-US" b="0" i="0" dirty="0">
                <a:solidFill>
                  <a:srgbClr val="01103A"/>
                </a:solidFill>
                <a:effectLst/>
                <a:latin typeface="arial" panose="020B0604020202020204" pitchFamily="34" charset="0"/>
              </a:rPr>
              <a:t> angel’s message.</a:t>
            </a:r>
          </a:p>
          <a:p>
            <a:pPr marL="274320" indent="-274320"/>
            <a:endParaRPr lang="en-US" b="0" i="0" dirty="0">
              <a:solidFill>
                <a:srgbClr val="01103A"/>
              </a:solidFill>
              <a:effectLst/>
              <a:latin typeface="arial" panose="020B0604020202020204" pitchFamily="34" charset="0"/>
            </a:endParaRPr>
          </a:p>
          <a:p>
            <a:pPr marL="274320" indent="-274320"/>
            <a:r>
              <a:rPr lang="en-US" b="1" i="0" dirty="0">
                <a:solidFill>
                  <a:srgbClr val="01103A"/>
                </a:solidFill>
                <a:effectLst/>
                <a:latin typeface="arial" panose="020B0604020202020204" pitchFamily="34" charset="0"/>
              </a:rPr>
              <a:t>Q2:  How does Paul envision Christian worship in this passage?</a:t>
            </a:r>
          </a:p>
          <a:p>
            <a:pPr marL="274320" indent="-274320"/>
            <a:r>
              <a:rPr lang="en-US" dirty="0"/>
              <a:t>1.  It includes teaching, admonishing, encouraging, conveying divine wisdom.</a:t>
            </a:r>
          </a:p>
          <a:p>
            <a:pPr marL="274320" indent="-274320"/>
            <a:r>
              <a:rPr lang="en-US" dirty="0"/>
              <a:t>2.  It also includes singing Psalms and hymns and spiritual songs with heartfelt thankfulness to God.</a:t>
            </a:r>
          </a:p>
          <a:p>
            <a:pPr marL="274320" indent="-274320"/>
            <a:r>
              <a:rPr lang="en-US" dirty="0"/>
              <a:t>3.  So in both of these Pauline passages we see the importance of using the inspired psalms of the Bible in worship and praise of God.</a:t>
            </a:r>
          </a:p>
          <a:p>
            <a:pPr marL="274320" indent="-274320"/>
            <a:r>
              <a:rPr lang="en-US" dirty="0"/>
              <a:t>4.  And if the use of Psalms for corporate worship are useful and helpful, they surely must also be useful and helpful in our private devotional life.</a:t>
            </a:r>
          </a:p>
        </p:txBody>
      </p:sp>
      <p:sp>
        <p:nvSpPr>
          <p:cNvPr id="4" name="Slide Number Placeholder 3"/>
          <p:cNvSpPr>
            <a:spLocks noGrp="1"/>
          </p:cNvSpPr>
          <p:nvPr>
            <p:ph type="sldNum" sz="quarter" idx="10"/>
          </p:nvPr>
        </p:nvSpPr>
        <p:spPr/>
        <p:txBody>
          <a:bodyPr/>
          <a:lstStyle/>
          <a:p>
            <a:pPr>
              <a:defRPr/>
            </a:pPr>
            <a:fld id="{8FA03DF1-0740-4641-8846-A13960E4BC68}" type="slidenum">
              <a:rPr lang="en-US" smtClean="0"/>
              <a:pPr>
                <a:defRPr/>
              </a:pPr>
              <a:t>14</a:t>
            </a:fld>
            <a:endParaRPr lang="en-US" dirty="0"/>
          </a:p>
        </p:txBody>
      </p:sp>
    </p:spTree>
    <p:extLst>
      <p:ext uri="{BB962C8B-B14F-4D97-AF65-F5344CB8AC3E}">
        <p14:creationId xmlns:p14="http://schemas.microsoft.com/office/powerpoint/2010/main" val="9351441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8AC8EBC-2397-47E1-952A-8B446487247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772CB98-8A5A-4FED-BDA0-C6AEDED91154}"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627138" name="Rectangle 2">
            <a:extLst>
              <a:ext uri="{FF2B5EF4-FFF2-40B4-BE49-F238E27FC236}">
                <a16:creationId xmlns:a16="http://schemas.microsoft.com/office/drawing/2014/main" id="{AB0658E2-5FC7-45EF-897B-DD4D69C8EFC8}"/>
              </a:ext>
            </a:extLst>
          </p:cNvPr>
          <p:cNvSpPr>
            <a:spLocks noGrp="1" noRot="1" noChangeAspect="1" noChangeArrowheads="1" noTextEdit="1"/>
          </p:cNvSpPr>
          <p:nvPr>
            <p:ph type="sldImg"/>
          </p:nvPr>
        </p:nvSpPr>
        <p:spPr>
          <a:ln/>
        </p:spPr>
      </p:sp>
      <p:sp>
        <p:nvSpPr>
          <p:cNvPr id="1627139" name="Rectangle 3">
            <a:extLst>
              <a:ext uri="{FF2B5EF4-FFF2-40B4-BE49-F238E27FC236}">
                <a16:creationId xmlns:a16="http://schemas.microsoft.com/office/drawing/2014/main" id="{11C274E4-7652-4368-B239-D6F2AE0512DB}"/>
              </a:ext>
            </a:extLst>
          </p:cNvPr>
          <p:cNvSpPr>
            <a:spLocks noGrp="1" noChangeArrowheads="1"/>
          </p:cNvSpPr>
          <p:nvPr>
            <p:ph type="body" idx="1"/>
          </p:nvPr>
        </p:nvSpPr>
        <p:spPr/>
        <p:txBody>
          <a:bodyPr/>
          <a:lstStyle/>
          <a:p>
            <a:pPr marL="274320" indent="-274320"/>
            <a:r>
              <a:rPr lang="en-US" altLang="en-US" b="0" dirty="0"/>
              <a:t>1.  Actually, the word psalms is found only in the KJV and the NKJV translations.</a:t>
            </a:r>
          </a:p>
          <a:p>
            <a:pPr marL="274320" indent="-274320"/>
            <a:r>
              <a:rPr lang="en-US" altLang="en-US" b="0" dirty="0"/>
              <a:t>2.  Basically all the other translations render it “sing praises.”</a:t>
            </a:r>
          </a:p>
          <a:p>
            <a:pPr marL="274320" indent="-274320"/>
            <a:r>
              <a:rPr lang="en-US" altLang="en-US" b="0" dirty="0"/>
              <a:t>3.  And if you look it up in Strong’s concordance, there is a difference.</a:t>
            </a:r>
          </a:p>
          <a:p>
            <a:pPr marL="274320" indent="-274320"/>
            <a:r>
              <a:rPr lang="en-US" altLang="en-US" b="0" dirty="0"/>
              <a:t>4.  In Eph 5:19 the word translated Psalms is the </a:t>
            </a:r>
            <a:r>
              <a:rPr lang="en-US" altLang="en-US" b="0" dirty="0" err="1"/>
              <a:t>GreeK</a:t>
            </a:r>
            <a:r>
              <a:rPr lang="en-US" altLang="en-US" b="0" dirty="0"/>
              <a:t> word </a:t>
            </a:r>
            <a:r>
              <a:rPr lang="en-US" altLang="en-US" b="0" dirty="0" err="1"/>
              <a:t>psalmos</a:t>
            </a:r>
            <a:r>
              <a:rPr lang="en-US" altLang="en-US" b="0" dirty="0"/>
              <a:t> (</a:t>
            </a:r>
            <a:r>
              <a:rPr lang="en-US" b="0" i="0" dirty="0" err="1">
                <a:solidFill>
                  <a:srgbClr val="0A0A0A"/>
                </a:solidFill>
                <a:effectLst/>
                <a:latin typeface="arial" panose="020B0604020202020204" pitchFamily="34" charset="0"/>
              </a:rPr>
              <a:t>psal-mos</a:t>
            </a:r>
            <a:r>
              <a:rPr lang="en-US" b="0" i="0" dirty="0">
                <a:solidFill>
                  <a:srgbClr val="0A0A0A"/>
                </a:solidFill>
                <a:effectLst/>
                <a:latin typeface="arial" panose="020B0604020202020204" pitchFamily="34" charset="0"/>
              </a:rPr>
              <a:t>’).</a:t>
            </a:r>
          </a:p>
          <a:p>
            <a:pPr marL="274320" indent="-274320"/>
            <a:r>
              <a:rPr lang="en-US" altLang="en-US" b="0" i="0" dirty="0">
                <a:solidFill>
                  <a:srgbClr val="0A0A0A"/>
                </a:solidFill>
                <a:effectLst/>
                <a:latin typeface="arial" panose="020B0604020202020204" pitchFamily="34" charset="0"/>
              </a:rPr>
              <a:t>5.  But the word translated psalms here in James is the Greek word </a:t>
            </a:r>
            <a:r>
              <a:rPr lang="en-US" b="0" i="1" dirty="0" err="1">
                <a:solidFill>
                  <a:srgbClr val="0A0A0A"/>
                </a:solidFill>
                <a:effectLst/>
                <a:latin typeface="arial" panose="020B0604020202020204" pitchFamily="34" charset="0"/>
              </a:rPr>
              <a:t>psallō</a:t>
            </a:r>
            <a:r>
              <a:rPr lang="en-US" b="0" i="0" dirty="0">
                <a:solidFill>
                  <a:srgbClr val="0A0A0A"/>
                </a:solidFill>
                <a:effectLst/>
                <a:latin typeface="arial" panose="020B0604020202020204" pitchFamily="34" charset="0"/>
              </a:rPr>
              <a:t> (</a:t>
            </a:r>
            <a:r>
              <a:rPr lang="en-US" b="0" i="0" dirty="0" err="1">
                <a:solidFill>
                  <a:srgbClr val="0A0A0A"/>
                </a:solidFill>
                <a:effectLst/>
                <a:latin typeface="arial" panose="020B0604020202020204" pitchFamily="34" charset="0"/>
              </a:rPr>
              <a:t>psal</a:t>
            </a:r>
            <a:r>
              <a:rPr lang="en-US" b="0" i="0" dirty="0">
                <a:solidFill>
                  <a:srgbClr val="0A0A0A"/>
                </a:solidFill>
                <a:effectLst/>
                <a:latin typeface="arial" panose="020B0604020202020204" pitchFamily="34" charset="0"/>
              </a:rPr>
              <a:t>’-lo), which means to sing or make melody.</a:t>
            </a:r>
          </a:p>
          <a:p>
            <a:pPr marL="274320" indent="-274320"/>
            <a:r>
              <a:rPr lang="en-US" b="0" i="0" dirty="0">
                <a:solidFill>
                  <a:srgbClr val="0A0A0A"/>
                </a:solidFill>
                <a:effectLst/>
                <a:latin typeface="arial" panose="020B0604020202020204" pitchFamily="34" charset="0"/>
              </a:rPr>
              <a:t>6.  So it is usually translated as sing, or make melody, or sing praises.</a:t>
            </a:r>
          </a:p>
          <a:p>
            <a:pPr marL="274320" indent="-274320"/>
            <a:r>
              <a:rPr lang="en-US" b="0" i="0" dirty="0">
                <a:solidFill>
                  <a:srgbClr val="0A0A0A"/>
                </a:solidFill>
                <a:effectLst/>
                <a:latin typeface="arial" panose="020B0604020202020204" pitchFamily="34" charset="0"/>
              </a:rPr>
              <a:t>7.  Nevertheless the psalms are a wonderful way to sing praises to God.</a:t>
            </a:r>
          </a:p>
          <a:p>
            <a:pPr marL="274320" indent="-274320"/>
            <a:r>
              <a:rPr lang="en-US" b="0" i="0" dirty="0">
                <a:solidFill>
                  <a:srgbClr val="0A0A0A"/>
                </a:solidFill>
                <a:effectLst/>
                <a:latin typeface="arial" panose="020B0604020202020204" pitchFamily="34" charset="0"/>
              </a:rPr>
              <a:t>8.  Many psalms are prayers of praise that exalt God and give thanks for His goodness and grace.</a:t>
            </a:r>
          </a:p>
          <a:p>
            <a:pPr marL="274320" indent="-274320"/>
            <a:r>
              <a:rPr lang="en-US" b="0" i="0" dirty="0">
                <a:solidFill>
                  <a:srgbClr val="0A0A0A"/>
                </a:solidFill>
                <a:effectLst/>
                <a:latin typeface="arial" panose="020B0604020202020204" pitchFamily="34" charset="0"/>
              </a:rPr>
              <a:t>9.  We can use these inspired words as our own words of praise.</a:t>
            </a:r>
          </a:p>
          <a:p>
            <a:pPr marL="274320" indent="-274320"/>
            <a:endParaRPr lang="en-US" b="0" i="0" dirty="0">
              <a:solidFill>
                <a:srgbClr val="0A0A0A"/>
              </a:solidFill>
              <a:effectLst/>
              <a:latin typeface="arial" panose="020B0604020202020204" pitchFamily="34" charset="0"/>
            </a:endParaRPr>
          </a:p>
          <a:p>
            <a:pPr marL="274320" indent="-274320"/>
            <a:endParaRPr lang="en-US" b="0" i="0" dirty="0">
              <a:solidFill>
                <a:srgbClr val="0A0A0A"/>
              </a:solidFill>
              <a:effectLst/>
              <a:latin typeface="arial" panose="020B0604020202020204" pitchFamily="34" charset="0"/>
            </a:endParaRPr>
          </a:p>
          <a:p>
            <a:pPr marL="274320" indent="-274320"/>
            <a:endParaRPr lang="en-US" b="0" i="0" dirty="0">
              <a:solidFill>
                <a:srgbClr val="0A0A0A"/>
              </a:solidFill>
              <a:effectLst/>
              <a:latin typeface="arial" panose="020B0604020202020204" pitchFamily="34" charset="0"/>
            </a:endParaRPr>
          </a:p>
          <a:p>
            <a:pPr marL="274320" indent="-274320"/>
            <a:endParaRPr lang="en-US" altLang="en-US" b="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How does the psalmist feel about the acts of God in Israel’s past history?</a:t>
            </a:r>
          </a:p>
          <a:p>
            <a:pPr marL="274320" indent="-274320"/>
            <a:r>
              <a:rPr lang="en-US" b="0" dirty="0"/>
              <a:t>1.  These were the good old days.</a:t>
            </a:r>
          </a:p>
          <a:p>
            <a:pPr marL="274320" indent="-274320"/>
            <a:r>
              <a:rPr lang="en-US" b="0" dirty="0"/>
              <a:t>2.  He looks back with fondness on how the Lord delivered His people from slavery in Egypt and gave them victory in the battles to lay claim to the Promised Land.</a:t>
            </a:r>
          </a:p>
          <a:p>
            <a:pPr marL="274320" indent="-274320"/>
            <a:r>
              <a:rPr lang="en-US" b="0" dirty="0"/>
              <a:t>3.  As spiritual Israel, we have the same view of the God of the Exodus who was able to work mighty miracles in order to save and deliver His people?</a:t>
            </a:r>
          </a:p>
          <a:p>
            <a:pPr marL="274320" indent="-274320"/>
            <a:r>
              <a:rPr lang="en-US" b="0" dirty="0"/>
              <a:t>4.  But that was in the distant past.</a:t>
            </a:r>
          </a:p>
          <a:p>
            <a:pPr marL="274320" indent="-274320"/>
            <a:r>
              <a:rPr lang="en-US" b="0" dirty="0"/>
              <a:t>5.  What about the working of God in the present?</a:t>
            </a:r>
          </a:p>
          <a:p>
            <a:pPr marL="274320" indent="-274320"/>
            <a:r>
              <a:rPr lang="en-US" b="0" dirty="0"/>
              <a:t>[Click second bullet]</a:t>
            </a:r>
          </a:p>
          <a:p>
            <a:pPr marL="274320" indent="-274320"/>
            <a:endParaRPr lang="en-US" b="0" dirty="0"/>
          </a:p>
          <a:p>
            <a:pPr marL="274320" indent="-274320"/>
            <a:r>
              <a:rPr lang="en-US" b="1" dirty="0"/>
              <a:t>Q2: What happened to the God of the Exodus in the present age of the psalmist?</a:t>
            </a:r>
          </a:p>
          <a:p>
            <a:pPr marL="274320" indent="-274320"/>
            <a:r>
              <a:rPr lang="en-US" b="0" dirty="0"/>
              <a:t>1.  God seems not to care.</a:t>
            </a:r>
          </a:p>
          <a:p>
            <a:pPr marL="274320" indent="-274320"/>
            <a:r>
              <a:rPr lang="en-US" b="0" dirty="0"/>
              <a:t>2.  He seems to be indifferent to their plight.</a:t>
            </a:r>
          </a:p>
          <a:p>
            <a:pPr marL="274320" indent="-274320"/>
            <a:r>
              <a:rPr lang="en-US" b="0" dirty="0"/>
              <a:t>3.  They are like sheep ready to be slaughtered and where is their God of miracles now?</a:t>
            </a:r>
          </a:p>
          <a:p>
            <a:pPr marL="274320" indent="-274320"/>
            <a:r>
              <a:rPr lang="en-US" b="0" dirty="0"/>
              <a:t>4.  The psalmist laments in verse 11: “You have scattered us among the nations.”</a:t>
            </a:r>
          </a:p>
          <a:p>
            <a:pPr marL="274320" indent="-274320"/>
            <a:r>
              <a:rPr lang="en-US" b="0" dirty="0"/>
              <a:t>5.  If we look back at the author of this Psalm we find it was written by the sons of Korah.</a:t>
            </a:r>
          </a:p>
          <a:p>
            <a:pPr marL="274320" indent="-274320"/>
            <a:r>
              <a:rPr lang="en-US" b="0" dirty="0"/>
              <a:t>6.  Chronologically, many of the psalms of Korah came in the time period of the Assyrian crisis.</a:t>
            </a:r>
          </a:p>
          <a:p>
            <a:pPr marL="274320" indent="-274320"/>
            <a:r>
              <a:rPr lang="en-US" b="0" dirty="0"/>
              <a:t>7.  It was in 722 BC that the Assyrian army took the ten northern tribes captive and dispersed them to other countries and brought foreigners into Samaria and intermarried pagans with the Israelites there.</a:t>
            </a:r>
          </a:p>
          <a:p>
            <a:pPr marL="274320" indent="-274320"/>
            <a:r>
              <a:rPr lang="en-US" b="0" dirty="0"/>
              <a:t>8.  So this could be the difficult situation that has brought despair to the psalmist, but there may be a problem with that.</a:t>
            </a:r>
          </a:p>
          <a:p>
            <a:pPr marL="274320" indent="-274320"/>
            <a:r>
              <a:rPr lang="en-US" b="0" dirty="0"/>
              <a:t>[Go to next slide.]</a:t>
            </a: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16</a:t>
            </a:fld>
            <a:endParaRPr lang="en-US" dirty="0"/>
          </a:p>
        </p:txBody>
      </p:sp>
    </p:spTree>
    <p:extLst>
      <p:ext uri="{BB962C8B-B14F-4D97-AF65-F5344CB8AC3E}">
        <p14:creationId xmlns:p14="http://schemas.microsoft.com/office/powerpoint/2010/main" val="39480494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lvl="0" indent="-274320"/>
            <a:r>
              <a:rPr lang="en-US" b="1" dirty="0"/>
              <a:t>Q1: What do you think of this claim of innocence?</a:t>
            </a:r>
          </a:p>
          <a:p>
            <a:pPr marL="274320" lvl="0" indent="-274320"/>
            <a:r>
              <a:rPr lang="en-US" dirty="0"/>
              <a:t>1.  If this psalm really was written in response to the Assyrian captivity, it is difficult to see how these verses could apply to the nation as a whole.</a:t>
            </a:r>
          </a:p>
          <a:p>
            <a:pPr marL="274320" lvl="0" indent="-274320"/>
            <a:r>
              <a:rPr lang="en-US" dirty="0"/>
              <a:t>2.  Perhaps they might apply to a faithful remnant, but we know the record of persistent idolatry in the 10 tribes of the north.</a:t>
            </a:r>
          </a:p>
          <a:p>
            <a:pPr marL="274320" lvl="0" indent="-274320"/>
            <a:r>
              <a:rPr lang="en-US" dirty="0"/>
              <a:t>3.  The idolatry started with their first king, Jeroboam, and persisted throughout the entire history of the northern kingdom.</a:t>
            </a:r>
          </a:p>
          <a:p>
            <a:pPr marL="274320" lvl="0" indent="-274320"/>
            <a:r>
              <a:rPr lang="en-US" dirty="0"/>
              <a:t>4.  So maybe this is a writer from the southern tribes looking to avoid the disaster befalling their brothers to the north.</a:t>
            </a:r>
          </a:p>
          <a:p>
            <a:pPr marL="274320" lvl="0" indent="-274320"/>
            <a:r>
              <a:rPr lang="en-US" dirty="0"/>
              <a:t>5.  Once the northern 10 are defeated, the southern two are next in line.</a:t>
            </a:r>
          </a:p>
          <a:p>
            <a:pPr marL="274320" lvl="0" indent="-274320"/>
            <a:r>
              <a:rPr lang="en-US" dirty="0"/>
              <a:t>6.  So let’s next look at the plea made for deliverance here.</a:t>
            </a:r>
          </a:p>
          <a:p>
            <a:pPr marL="274320" lvl="0" indent="-274320"/>
            <a:r>
              <a:rPr lang="en-US" dirty="0"/>
              <a:t>[Click second bullet.]</a:t>
            </a:r>
          </a:p>
          <a:p>
            <a:pPr marL="274320" lvl="0" indent="-274320"/>
            <a:endParaRPr lang="en-US" dirty="0"/>
          </a:p>
          <a:p>
            <a:pPr marL="274320" lvl="0" indent="-274320"/>
            <a:r>
              <a:rPr lang="en-US" b="1" dirty="0"/>
              <a:t>Q2:  What plea does the psalmist make for action from the Lord?</a:t>
            </a:r>
          </a:p>
          <a:p>
            <a:pPr marL="274320" lvl="0" indent="-274320"/>
            <a:r>
              <a:rPr lang="en-US" dirty="0"/>
              <a:t>1.  Awake!  Rouse Yourself!  Come to our help!  Redeem us!</a:t>
            </a:r>
          </a:p>
          <a:p>
            <a:pPr marL="274320" lvl="0" indent="-274320"/>
            <a:r>
              <a:rPr lang="en-US" dirty="0"/>
              <a:t>2.  In spite of the lack of action on God’s part, the psalmist still has his trust fixed firmly to God.</a:t>
            </a:r>
          </a:p>
          <a:p>
            <a:pPr marL="274320" lvl="0" indent="-274320"/>
            <a:r>
              <a:rPr lang="en-US" dirty="0"/>
              <a:t>3.  He is not looking to make an alliance with another nation.</a:t>
            </a:r>
          </a:p>
          <a:p>
            <a:pPr marL="274320" lvl="0" indent="-274320"/>
            <a:r>
              <a:rPr lang="en-US" dirty="0"/>
              <a:t>4.  He is not trusting in the arm of flesh.</a:t>
            </a:r>
          </a:p>
          <a:p>
            <a:pPr marL="274320" lvl="0" indent="-274320"/>
            <a:r>
              <a:rPr lang="en-US" dirty="0"/>
              <a:t>5.  He still has confidence in the love of the God we serve to redeem and deliver His people.</a:t>
            </a:r>
          </a:p>
          <a:p>
            <a:pPr marL="274320" lvl="0" indent="-274320"/>
            <a:endParaRPr lang="en-US" dirty="0"/>
          </a:p>
        </p:txBody>
      </p:sp>
      <p:sp>
        <p:nvSpPr>
          <p:cNvPr id="4" name="Slide Number Placeholder 3"/>
          <p:cNvSpPr>
            <a:spLocks noGrp="1"/>
          </p:cNvSpPr>
          <p:nvPr>
            <p:ph type="sldNum" sz="quarter" idx="10"/>
          </p:nvPr>
        </p:nvSpPr>
        <p:spPr/>
        <p:txBody>
          <a:bodyPr/>
          <a:lstStyle/>
          <a:p>
            <a:pPr>
              <a:defRPr/>
            </a:pPr>
            <a:fld id="{8FA03DF1-0740-4641-8846-A13960E4BC68}" type="slidenum">
              <a:rPr lang="en-US" smtClean="0"/>
              <a:pPr>
                <a:defRPr/>
              </a:pPr>
              <a:t>17</a:t>
            </a:fld>
            <a:endParaRPr lang="en-US" dirty="0"/>
          </a:p>
        </p:txBody>
      </p:sp>
    </p:spTree>
    <p:extLst>
      <p:ext uri="{BB962C8B-B14F-4D97-AF65-F5344CB8AC3E}">
        <p14:creationId xmlns:p14="http://schemas.microsoft.com/office/powerpoint/2010/main" val="5382217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altLang="en-US" b="0" dirty="0"/>
              <a:t>1.  This describes a suffering far beyond what David ever experienced himself.</a:t>
            </a:r>
          </a:p>
          <a:p>
            <a:pPr marL="274320" indent="-274320"/>
            <a:r>
              <a:rPr lang="en-US" altLang="en-US" b="0" dirty="0"/>
              <a:t>2.  But we see all of these prophecies fulfilled beautifully in the suffering of Christ at the crucifixion.</a:t>
            </a:r>
          </a:p>
          <a:p>
            <a:pPr marL="274320" indent="-274320"/>
            <a:r>
              <a:rPr lang="en-US" altLang="en-US" b="0" dirty="0"/>
              <a:t>3.  So how does David transition here from the depth of despair to the power of Praise?</a:t>
            </a:r>
          </a:p>
          <a:p>
            <a:pPr marL="274320" indent="-274320"/>
            <a:r>
              <a:rPr lang="en-US" altLang="en-US" b="0" dirty="0"/>
              <a:t>4.  Let’s continue with verse 19 as he makes his plea to God.</a:t>
            </a:r>
          </a:p>
          <a:p>
            <a:pPr marL="274320" indent="-274320"/>
            <a:r>
              <a:rPr lang="en-US" altLang="en-US" b="0" dirty="0"/>
              <a:t>[Go to next slide.]</a:t>
            </a:r>
          </a:p>
          <a:p>
            <a:pPr marL="274320" indent="-274320"/>
            <a:endParaRPr lang="en-US" altLang="en-US" b="0"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18</a:t>
            </a:fld>
            <a:endParaRPr lang="en-US" dirty="0"/>
          </a:p>
        </p:txBody>
      </p:sp>
    </p:spTree>
    <p:extLst>
      <p:ext uri="{BB962C8B-B14F-4D97-AF65-F5344CB8AC3E}">
        <p14:creationId xmlns:p14="http://schemas.microsoft.com/office/powerpoint/2010/main" val="6325782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In the depths of suffering and distress, to whom does the psalmist turn for help?</a:t>
            </a:r>
          </a:p>
          <a:p>
            <a:pPr marL="274320" indent="-274320"/>
            <a:r>
              <a:rPr lang="en-US" dirty="0"/>
              <a:t>1.  He calls upon the LORD, Yahweh, to be near to him, to be his strength, to come quickly to help him and deliver him from destruction.</a:t>
            </a:r>
          </a:p>
          <a:p>
            <a:pPr marL="274320" indent="-274320"/>
            <a:r>
              <a:rPr lang="en-US" dirty="0"/>
              <a:t>2.  And if we apply this to Jesus we can see that the Lord did not allow His holy one to see corruption as another psalm prophesies.</a:t>
            </a:r>
          </a:p>
          <a:p>
            <a:pPr marL="274320" indent="-274320"/>
            <a:r>
              <a:rPr lang="en-US" dirty="0"/>
              <a:t>3.  In three days the LORD raised Him back to life. (Really a few hours Friday, a few hours Sunday, and a full day Sabbath, 3 days using inclusive reckoning)</a:t>
            </a:r>
          </a:p>
          <a:p>
            <a:pPr marL="274320" indent="-274320"/>
            <a:r>
              <a:rPr lang="en-US" dirty="0"/>
              <a:t>4.  This psalm ends with a crescendo of praise that goes from the individual (I will praise you) to the assembly (you who fear the Lord praise Him) to all the families of the nations at the ends of the earth!</a:t>
            </a:r>
          </a:p>
          <a:p>
            <a:pPr marL="274320" indent="-274320"/>
            <a:r>
              <a:rPr lang="en-US" dirty="0"/>
              <a:t>5.  So this praise is consistent with the magnitude of redemption that results from the sacrifice of Christ for our sins on Calvary.</a:t>
            </a:r>
          </a:p>
          <a:p>
            <a:pPr marL="274320" indent="-274320"/>
            <a:r>
              <a:rPr lang="en-US" dirty="0"/>
              <a:t>6.  Worthy is the Lamb that was slain!! </a:t>
            </a:r>
          </a:p>
          <a:p>
            <a:pPr marL="274320" indent="-274320"/>
            <a:r>
              <a:rPr lang="en-US" dirty="0"/>
              <a:t>7.  Praise His holy name!</a:t>
            </a: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19</a:t>
            </a:fld>
            <a:endParaRPr lang="en-US" dirty="0"/>
          </a:p>
        </p:txBody>
      </p:sp>
    </p:spTree>
    <p:extLst>
      <p:ext uri="{BB962C8B-B14F-4D97-AF65-F5344CB8AC3E}">
        <p14:creationId xmlns:p14="http://schemas.microsoft.com/office/powerpoint/2010/main" val="14530875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How does David start out in this psalm?  How is he feeling?</a:t>
            </a:r>
          </a:p>
          <a:p>
            <a:pPr marL="274320" indent="-274320"/>
            <a:r>
              <a:rPr lang="en-US" dirty="0"/>
              <a:t>1.  He is feeling forgotten, separated from God; his heart is filled with sorrow; he feels like his enemies are winning.</a:t>
            </a:r>
          </a:p>
          <a:p>
            <a:pPr marL="274320" indent="-274320"/>
            <a:r>
              <a:rPr lang="en-US" dirty="0"/>
              <a:t>2.  He is feeling alone and defeated.</a:t>
            </a:r>
          </a:p>
          <a:p>
            <a:pPr marL="274320" indent="-274320"/>
            <a:r>
              <a:rPr lang="en-US" dirty="0"/>
              <a:t>3.  He feels like God is not listening when he prays.</a:t>
            </a:r>
          </a:p>
          <a:p>
            <a:pPr marL="274320" indent="-274320"/>
            <a:r>
              <a:rPr lang="en-US" dirty="0"/>
              <a:t>4.  So he starts out this psalm with his complaint or lament.</a:t>
            </a:r>
          </a:p>
          <a:p>
            <a:pPr marL="274320" indent="-274320"/>
            <a:r>
              <a:rPr lang="en-US" dirty="0"/>
              <a:t>5.  He is honest with God. </a:t>
            </a:r>
          </a:p>
          <a:p>
            <a:pPr marL="274320" indent="-274320"/>
            <a:r>
              <a:rPr lang="en-US" dirty="0"/>
              <a:t>6.  Here’s how I feel: I feel like you’ve forgotten me!</a:t>
            </a:r>
          </a:p>
          <a:p>
            <a:pPr marL="274320" indent="-274320"/>
            <a:endParaRPr lang="en-US" dirty="0"/>
          </a:p>
          <a:p>
            <a:pPr marL="274320" indent="-274320"/>
            <a:r>
              <a:rPr lang="en-US" b="1" dirty="0"/>
              <a:t>Q2: Do you think God wants us to be honest with Him?</a:t>
            </a:r>
          </a:p>
          <a:p>
            <a:pPr marL="274320" indent="-274320"/>
            <a:r>
              <a:rPr lang="en-US" dirty="0"/>
              <a:t>1.  This inspired psalm tells us that’s ok.</a:t>
            </a:r>
          </a:p>
          <a:p>
            <a:pPr marL="274320" indent="-274320"/>
            <a:r>
              <a:rPr lang="en-US" dirty="0"/>
              <a:t>2.  We don’t always have to put on a happy face.</a:t>
            </a:r>
          </a:p>
          <a:p>
            <a:pPr marL="274320" indent="-274320"/>
            <a:r>
              <a:rPr lang="en-US" dirty="0"/>
              <a:t>3.  Christians go through tough time too.</a:t>
            </a:r>
          </a:p>
          <a:p>
            <a:pPr marL="274320" indent="-274320"/>
            <a:r>
              <a:rPr lang="en-US" dirty="0"/>
              <a:t>4.  And when we’re hurting, God knows; so let’s be honest and build a relationship with God that is open and honest.</a:t>
            </a:r>
          </a:p>
          <a:p>
            <a:pPr marL="274320" indent="-274320"/>
            <a:endParaRPr lang="en-US" dirty="0"/>
          </a:p>
          <a:p>
            <a:pPr marL="274320" indent="-274320"/>
            <a:r>
              <a:rPr lang="en-US" b="1" dirty="0"/>
              <a:t>Q3:  What plea does David make of the Lord in verse 3?</a:t>
            </a:r>
          </a:p>
          <a:p>
            <a:pPr marL="274320" indent="-274320"/>
            <a:r>
              <a:rPr lang="en-US" dirty="0"/>
              <a:t>1.  Look on me and answer, LORD my God.</a:t>
            </a:r>
          </a:p>
          <a:p>
            <a:pPr marL="274320" indent="-274320"/>
            <a:r>
              <a:rPr lang="en-US" dirty="0"/>
              <a:t>2.  He is confident that God is there and knows his needs.</a:t>
            </a:r>
          </a:p>
          <a:p>
            <a:pPr marL="274320" indent="-274320"/>
            <a:r>
              <a:rPr lang="en-US" dirty="0"/>
              <a:t>3.  He begs for answer to prayer and for deliverance from enemies.</a:t>
            </a:r>
          </a:p>
          <a:p>
            <a:pPr marL="274320" indent="-274320"/>
            <a:r>
              <a:rPr lang="en-US" dirty="0"/>
              <a:t>4.  He wants to feel the presence of God and know that He is near.</a:t>
            </a:r>
          </a:p>
          <a:p>
            <a:pPr marL="274320" indent="-274320"/>
            <a:endParaRPr lang="en-US" dirty="0"/>
          </a:p>
          <a:p>
            <a:pPr marL="274320" indent="-274320"/>
            <a:r>
              <a:rPr lang="en-US" b="1" dirty="0"/>
              <a:t>Q4:  How does David end this prayer in verses 5 and 6?</a:t>
            </a:r>
          </a:p>
          <a:p>
            <a:pPr marL="274320" indent="-274320"/>
            <a:r>
              <a:rPr lang="en-US" dirty="0"/>
              <a:t>1.  He ends by confessing his trust in the unfailing love of God, and rejoicing in His salvation.</a:t>
            </a:r>
          </a:p>
          <a:p>
            <a:pPr marL="274320" indent="-274320"/>
            <a:r>
              <a:rPr lang="en-US" dirty="0"/>
              <a:t>2.  Recognizing God’s goodness, David sings His praise.</a:t>
            </a:r>
          </a:p>
          <a:p>
            <a:pPr marL="274320" indent="-274320"/>
            <a:r>
              <a:rPr lang="en-US" dirty="0"/>
              <a:t>3.  I imagine by this point, David is feeling a lot closer to the Lord and a lot less forgotten.</a:t>
            </a:r>
          </a:p>
          <a:p>
            <a:pPr marL="274320" indent="-274320"/>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20</a:t>
            </a:fld>
            <a:endParaRPr lang="en-US" dirty="0"/>
          </a:p>
        </p:txBody>
      </p:sp>
    </p:spTree>
    <p:extLst>
      <p:ext uri="{BB962C8B-B14F-4D97-AF65-F5344CB8AC3E}">
        <p14:creationId xmlns:p14="http://schemas.microsoft.com/office/powerpoint/2010/main" val="4059618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eaLnBrk="1" hangingPunct="1">
              <a:lnSpc>
                <a:spcPct val="80000"/>
              </a:lnSpc>
              <a:defRPr/>
            </a:pPr>
            <a:r>
              <a:rPr lang="en-US" b="1" dirty="0"/>
              <a:t>B2:</a:t>
            </a:r>
          </a:p>
          <a:p>
            <a:pPr marL="274320" indent="-274320" eaLnBrk="1" hangingPunct="1">
              <a:lnSpc>
                <a:spcPct val="80000"/>
              </a:lnSpc>
              <a:defRPr/>
            </a:pPr>
            <a:r>
              <a:rPr lang="en-US" dirty="0"/>
              <a:t>1.  His response was to give His disciples what we call “the Lord’s prayer.”</a:t>
            </a:r>
          </a:p>
          <a:p>
            <a:pPr marL="274320" indent="-274320" eaLnBrk="1" hangingPunct="1">
              <a:lnSpc>
                <a:spcPct val="80000"/>
              </a:lnSpc>
              <a:defRPr/>
            </a:pPr>
            <a:endParaRPr lang="en-US" dirty="0"/>
          </a:p>
          <a:p>
            <a:pPr marL="274320" indent="-274320" eaLnBrk="1" hangingPunct="1">
              <a:lnSpc>
                <a:spcPct val="80000"/>
              </a:lnSpc>
              <a:defRPr/>
            </a:pPr>
            <a:r>
              <a:rPr lang="en-US" b="1" dirty="0"/>
              <a:t>B3:</a:t>
            </a:r>
          </a:p>
          <a:p>
            <a:pPr marL="274320" indent="-274320" eaLnBrk="1" hangingPunct="1">
              <a:lnSpc>
                <a:spcPct val="80000"/>
              </a:lnSpc>
              <a:defRPr/>
            </a:pPr>
            <a:r>
              <a:rPr lang="en-US" dirty="0"/>
              <a:t>1.  Both Matthew and Luke record the Lord’s Prayer.</a:t>
            </a:r>
          </a:p>
          <a:p>
            <a:pPr marL="274320" indent="-274320" eaLnBrk="1" hangingPunct="1">
              <a:lnSpc>
                <a:spcPct val="80000"/>
              </a:lnSpc>
              <a:defRPr/>
            </a:pPr>
            <a:r>
              <a:rPr lang="en-US" dirty="0"/>
              <a:t>2.  In Matthew it is part of the Sermon on the Mount.</a:t>
            </a:r>
          </a:p>
          <a:p>
            <a:pPr marL="274320" indent="-274320" eaLnBrk="1" hangingPunct="1">
              <a:lnSpc>
                <a:spcPct val="80000"/>
              </a:lnSpc>
              <a:defRPr/>
            </a:pPr>
            <a:r>
              <a:rPr lang="en-US" dirty="0"/>
              <a:t>3.  It is found in Matthew 6:9-13</a:t>
            </a:r>
          </a:p>
          <a:p>
            <a:pPr marL="274320" indent="-274320" eaLnBrk="1" hangingPunct="1">
              <a:lnSpc>
                <a:spcPct val="80000"/>
              </a:lnSpc>
              <a:defRPr/>
            </a:pPr>
            <a:r>
              <a:rPr lang="en-US" dirty="0"/>
              <a:t>4.  In Luke it comes after a visit to Martha and Mary and Lazarus’ home in Bethany, and is in response to a request of one of His disciples that saw Him praying.</a:t>
            </a:r>
          </a:p>
          <a:p>
            <a:pPr marL="274320" indent="-274320" eaLnBrk="1" hangingPunct="1">
              <a:lnSpc>
                <a:spcPct val="80000"/>
              </a:lnSpc>
              <a:defRPr/>
            </a:pPr>
            <a:r>
              <a:rPr lang="en-US" dirty="0"/>
              <a:t>5.  The exact words used in the prayer are slightly different in these two gospels and some manuscripts include things that others leave out.</a:t>
            </a:r>
          </a:p>
          <a:p>
            <a:pPr marL="274320" indent="-274320" eaLnBrk="1" hangingPunct="1">
              <a:lnSpc>
                <a:spcPct val="80000"/>
              </a:lnSpc>
              <a:defRPr/>
            </a:pPr>
            <a:r>
              <a:rPr lang="en-US" dirty="0"/>
              <a:t>6.  How many remember saying the Lord’s prayer in school before the start of classes?</a:t>
            </a:r>
          </a:p>
          <a:p>
            <a:pPr marL="274320" indent="-274320" eaLnBrk="1" hangingPunct="1">
              <a:lnSpc>
                <a:spcPct val="80000"/>
              </a:lnSpc>
              <a:defRPr/>
            </a:pPr>
            <a:r>
              <a:rPr lang="en-US" dirty="0"/>
              <a:t>7.  Even in the public grade school that I attended, the teacher would read from the Bible, we would all stand and recite the Lord’s prayer, and pledge allegiance to the Flag.</a:t>
            </a:r>
          </a:p>
          <a:p>
            <a:pPr marL="274320" indent="-274320" eaLnBrk="1" hangingPunct="1">
              <a:lnSpc>
                <a:spcPct val="80000"/>
              </a:lnSpc>
              <a:defRPr/>
            </a:pPr>
            <a:r>
              <a:rPr lang="en-US" dirty="0"/>
              <a:t>8.  Our version of the Lord’s prayer was kind of a compromise between Matthew and Luke.</a:t>
            </a:r>
          </a:p>
          <a:p>
            <a:pPr marL="274320" indent="-274320" eaLnBrk="1" hangingPunct="1">
              <a:lnSpc>
                <a:spcPct val="80000"/>
              </a:lnSpc>
              <a:defRPr/>
            </a:pPr>
            <a:r>
              <a:rPr lang="en-US" dirty="0"/>
              <a:t>9.  Instead of saying “forgive us our debts as we forgive our debtors” as in Matthew’s version, we would say “forgive us our trespasses as we forgive those who trespass against us” as in Luke’s version.</a:t>
            </a:r>
          </a:p>
          <a:p>
            <a:pPr marL="274320" indent="-274320" eaLnBrk="1" hangingPunct="1">
              <a:lnSpc>
                <a:spcPct val="80000"/>
              </a:lnSpc>
              <a:defRPr/>
            </a:pPr>
            <a:r>
              <a:rPr lang="en-US" dirty="0"/>
              <a:t>10. And then at the end we would recite Matthew’s closing: “for Thine is the kingdom, and the power, and the glory forever, Amen.” which is not included in Luke’s version.</a:t>
            </a:r>
          </a:p>
          <a:p>
            <a:pPr marL="274320" indent="-274320" eaLnBrk="1" hangingPunct="1">
              <a:lnSpc>
                <a:spcPct val="80000"/>
              </a:lnSpc>
              <a:defRPr/>
            </a:pPr>
            <a:r>
              <a:rPr lang="en-US" dirty="0"/>
              <a:t>11. Generally speaking, Protestants use Matthew’s version and Catholics use Luke’s version.</a:t>
            </a:r>
          </a:p>
          <a:p>
            <a:pPr marL="274320" indent="-274320" eaLnBrk="1" hangingPunct="1">
              <a:lnSpc>
                <a:spcPct val="80000"/>
              </a:lnSpc>
              <a:defRPr/>
            </a:pPr>
            <a:r>
              <a:rPr lang="en-US" dirty="0"/>
              <a:t>12. But when you sing the Lord’s Prayer, you have to use Matthew’s version to get that wonderful climax at the end.</a:t>
            </a:r>
          </a:p>
          <a:p>
            <a:pPr marL="274320" indent="-274320" eaLnBrk="1" hangingPunct="1">
              <a:lnSpc>
                <a:spcPct val="80000"/>
              </a:lnSpc>
              <a:defRPr/>
            </a:pPr>
            <a:endParaRPr lang="en-US" dirty="0"/>
          </a:p>
          <a:p>
            <a:pPr marL="274320" indent="-274320" eaLnBrk="1" hangingPunct="1">
              <a:lnSpc>
                <a:spcPct val="80000"/>
              </a:lnSpc>
              <a:defRPr/>
            </a:pPr>
            <a:r>
              <a:rPr lang="en-US" b="1" dirty="0"/>
              <a:t>B4:</a:t>
            </a:r>
          </a:p>
          <a:p>
            <a:pPr marL="274320" indent="-274320" eaLnBrk="1" hangingPunct="1">
              <a:lnSpc>
                <a:spcPct val="80000"/>
              </a:lnSpc>
              <a:defRPr/>
            </a:pPr>
            <a:r>
              <a:rPr lang="en-US" dirty="0"/>
              <a:t>1.  I don’t believe that Jesus ever intended His disciples to be limited to the few exact words of the Lord’s prayer.</a:t>
            </a:r>
          </a:p>
          <a:p>
            <a:pPr marL="274320" indent="-274320" eaLnBrk="1" hangingPunct="1">
              <a:lnSpc>
                <a:spcPct val="80000"/>
              </a:lnSpc>
              <a:defRPr/>
            </a:pPr>
            <a:r>
              <a:rPr lang="en-US" dirty="0"/>
              <a:t>2.  It is more likely that He intended to give them an outline of the kinds of subjects they should pray about.</a:t>
            </a:r>
          </a:p>
          <a:p>
            <a:pPr marL="274320" indent="-274320" eaLnBrk="1" hangingPunct="1">
              <a:lnSpc>
                <a:spcPct val="80000"/>
              </a:lnSpc>
              <a:defRPr/>
            </a:pPr>
            <a:r>
              <a:rPr lang="en-US" dirty="0"/>
              <a:t>3.  Within this outline, they could expand upon each theme in the way that would open their hearts to God.</a:t>
            </a:r>
          </a:p>
          <a:p>
            <a:pPr marL="274320" indent="-274320" eaLnBrk="1" hangingPunct="1">
              <a:lnSpc>
                <a:spcPct val="80000"/>
              </a:lnSpc>
              <a:defRPr/>
            </a:pPr>
            <a:r>
              <a:rPr lang="en-US" dirty="0"/>
              <a:t>4.  For example, the prayer begins with “Our Father which art in heaven, Hallowed by thy name.”</a:t>
            </a:r>
          </a:p>
          <a:p>
            <a:pPr marL="274320" indent="-274320" eaLnBrk="1" hangingPunct="1">
              <a:lnSpc>
                <a:spcPct val="80000"/>
              </a:lnSpc>
              <a:defRPr/>
            </a:pPr>
            <a:r>
              <a:rPr lang="en-US" dirty="0"/>
              <a:t>5.  This is obviously an invitation to lift up the Name of our God and praise Him for His goodness, His love, His grace, His compassion, and His forgiveness; to praise Him as our Creator, our Redeemer, our Sustainer, and our Restorer.</a:t>
            </a:r>
          </a:p>
          <a:p>
            <a:pPr marL="274320" indent="-274320" eaLnBrk="1" hangingPunct="1">
              <a:lnSpc>
                <a:spcPct val="80000"/>
              </a:lnSpc>
              <a:defRPr/>
            </a:pPr>
            <a:r>
              <a:rPr lang="en-US" dirty="0"/>
              <a:t>6.  Under this outline heading we could go on and on in Praising God for who He is and what He has done and what He promises to do.</a:t>
            </a:r>
          </a:p>
          <a:p>
            <a:pPr marL="274320" indent="-274320" eaLnBrk="1" hangingPunct="1">
              <a:lnSpc>
                <a:spcPct val="80000"/>
              </a:lnSpc>
              <a:defRPr/>
            </a:pPr>
            <a:r>
              <a:rPr lang="en-US" dirty="0"/>
              <a:t>7.  I don’t think it is wrong to repeat the Lord’s prayer verbatim, but how much better to use it as an outline to open our hearts to Him in our daily devotions.</a:t>
            </a:r>
          </a:p>
          <a:p>
            <a:pPr marL="274320" indent="-274320" eaLnBrk="1" hangingPunct="1">
              <a:lnSpc>
                <a:spcPct val="80000"/>
              </a:lnSpc>
              <a:defRPr/>
            </a:pPr>
            <a:r>
              <a:rPr lang="en-US" dirty="0"/>
              <a:t>8.  Jesus spent hours in prayer, and He wasn’t repeating the same words over and over.</a:t>
            </a:r>
          </a:p>
          <a:p>
            <a:pPr marL="274320" indent="-274320" eaLnBrk="1" hangingPunct="1">
              <a:lnSpc>
                <a:spcPct val="80000"/>
              </a:lnSpc>
              <a:defRPr/>
            </a:pPr>
            <a:r>
              <a:rPr lang="en-US" dirty="0"/>
              <a:t>9.  In fact before giving the Lord’s prayer in Matthew’s account, He said this.</a:t>
            </a:r>
            <a:endParaRPr lang="en-US" b="1" dirty="0"/>
          </a:p>
          <a:p>
            <a:pPr marL="274320" indent="-274320" eaLnBrk="1" hangingPunct="1">
              <a:lnSpc>
                <a:spcPct val="80000"/>
              </a:lnSpc>
              <a:defRPr/>
            </a:pPr>
            <a:r>
              <a:rPr lang="en-US" b="1" dirty="0"/>
              <a:t>Matthew 6:7 KJV</a:t>
            </a:r>
            <a:r>
              <a:rPr lang="en-US" dirty="0"/>
              <a:t> - But when ye pray, use not vain repetitions, as the heathen do: for they think that they shall be heard for their much speaking.</a:t>
            </a:r>
          </a:p>
          <a:p>
            <a:pPr marL="274320" indent="-274320" eaLnBrk="1" hangingPunct="1">
              <a:lnSpc>
                <a:spcPct val="80000"/>
              </a:lnSpc>
              <a:defRPr/>
            </a:pPr>
            <a:r>
              <a:rPr lang="en-US" dirty="0"/>
              <a:t>10. Roman Catholics who pray the Rosary ought to go back and read these instructions from our Lord again.</a:t>
            </a:r>
          </a:p>
          <a:p>
            <a:pPr marL="274320" indent="-274320" eaLnBrk="1" hangingPunct="1">
              <a:lnSpc>
                <a:spcPct val="80000"/>
              </a:lnSpc>
              <a:defRPr/>
            </a:pPr>
            <a:endParaRPr lang="en-US" dirty="0"/>
          </a:p>
          <a:p>
            <a:pPr marL="274320" indent="-274320" eaLnBrk="1" hangingPunct="1">
              <a:lnSpc>
                <a:spcPct val="80000"/>
              </a:lnSpc>
              <a:defRPr/>
            </a:pPr>
            <a:r>
              <a:rPr lang="en-US" b="1" dirty="0"/>
              <a:t>B5:</a:t>
            </a:r>
          </a:p>
          <a:p>
            <a:pPr marL="274320" indent="-274320" eaLnBrk="1" hangingPunct="1">
              <a:lnSpc>
                <a:spcPct val="80000"/>
              </a:lnSpc>
              <a:defRPr/>
            </a:pPr>
            <a:r>
              <a:rPr lang="en-US" dirty="0"/>
              <a:t>1.  The Psalms are the prayer book of the Bible.</a:t>
            </a:r>
          </a:p>
          <a:p>
            <a:pPr marL="274320" indent="-274320" eaLnBrk="1" hangingPunct="1">
              <a:lnSpc>
                <a:spcPct val="80000"/>
              </a:lnSpc>
              <a:defRPr/>
            </a:pPr>
            <a:r>
              <a:rPr lang="en-US" dirty="0"/>
              <a:t>2.  These are inspired prayers that are recorded and included in the Bible to show us how God’s people prayed in ancient times and to teach us how we can pray today.</a:t>
            </a:r>
          </a:p>
          <a:p>
            <a:pPr marL="274320" indent="-274320" eaLnBrk="1" hangingPunct="1">
              <a:lnSpc>
                <a:spcPct val="80000"/>
              </a:lnSpc>
              <a:defRPr/>
            </a:pPr>
            <a:r>
              <a:rPr lang="en-US" dirty="0"/>
              <a:t>3.  Our challenge this quarter is to use the book of Psalms to inform and enrich our own prayer life and draw us into a deeper relationship with God.</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278723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3</a:t>
            </a:fld>
            <a:endParaRPr lang="en-US" dirty="0"/>
          </a:p>
        </p:txBody>
      </p:sp>
    </p:spTree>
    <p:extLst>
      <p:ext uri="{BB962C8B-B14F-4D97-AF65-F5344CB8AC3E}">
        <p14:creationId xmlns:p14="http://schemas.microsoft.com/office/powerpoint/2010/main" val="4279383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B1: </a:t>
            </a:r>
          </a:p>
          <a:p>
            <a:pPr marL="274320" indent="-274320"/>
            <a:r>
              <a:rPr lang="en-US" b="0" dirty="0"/>
              <a:t>[See notes on linked slide.]</a:t>
            </a:r>
          </a:p>
          <a:p>
            <a:pPr marL="274320" indent="-274320"/>
            <a:endParaRPr lang="en-US" b="0" dirty="0"/>
          </a:p>
          <a:p>
            <a:pPr marL="274320" indent="-274320"/>
            <a:r>
              <a:rPr lang="en-US" b="1" dirty="0"/>
              <a:t>B2: </a:t>
            </a:r>
          </a:p>
          <a:p>
            <a:pPr marL="274320" indent="-274320"/>
            <a:r>
              <a:rPr lang="en-US" b="0" dirty="0"/>
              <a:t>[See notes on linked slide.]</a:t>
            </a:r>
          </a:p>
          <a:p>
            <a:pPr marL="274320" indent="-274320"/>
            <a:endParaRPr lang="en-US" b="0" dirty="0"/>
          </a:p>
          <a:p>
            <a:pPr marL="274320" indent="-274320"/>
            <a:r>
              <a:rPr lang="en-US" b="1" dirty="0"/>
              <a:t>B3: </a:t>
            </a:r>
          </a:p>
          <a:p>
            <a:pPr marL="274320" indent="-274320"/>
            <a:r>
              <a:rPr lang="en-US" b="0" dirty="0"/>
              <a:t>[See notes on linked slide.]</a:t>
            </a:r>
          </a:p>
          <a:p>
            <a:pPr marL="274320" indent="-274320"/>
            <a:endParaRPr lang="en-US" b="0" dirty="0"/>
          </a:p>
          <a:p>
            <a:pPr marL="274320" indent="-274320"/>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0574478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0" dirty="0"/>
              <a:t>B1:</a:t>
            </a:r>
          </a:p>
          <a:p>
            <a:pPr marL="274320" indent="-274320"/>
            <a:r>
              <a:rPr lang="en-US" b="0" dirty="0"/>
              <a:t>1.  We are going to look at three psalms today.</a:t>
            </a:r>
          </a:p>
          <a:p>
            <a:pPr marL="274320" indent="-274320"/>
            <a:r>
              <a:rPr lang="en-US" b="0" dirty="0"/>
              <a:t>2.  These three psalms all start out in darkness and despair but end up in light and praise.</a:t>
            </a:r>
          </a:p>
          <a:p>
            <a:pPr marL="274320" indent="-274320"/>
            <a:r>
              <a:rPr lang="en-US" b="0" dirty="0"/>
              <a:t>3.  We see this repeated in many other psalms as well.</a:t>
            </a:r>
          </a:p>
          <a:p>
            <a:pPr marL="274320" indent="-274320"/>
            <a:r>
              <a:rPr lang="en-US" b="0" dirty="0"/>
              <a:t>4.  These psalms are testimonies that God can change our darkness into light.</a:t>
            </a:r>
          </a:p>
          <a:p>
            <a:pPr marL="274320" indent="-274320"/>
            <a:r>
              <a:rPr lang="en-US" b="1" dirty="0"/>
              <a:t>Psalm 30:5 KJV</a:t>
            </a:r>
            <a:r>
              <a:rPr lang="en-US" b="0" dirty="0"/>
              <a:t> - 5 … weeping may endure for a night, but joy cometh in the morning.</a:t>
            </a:r>
          </a:p>
          <a:p>
            <a:pPr marL="274320" indent="-274320"/>
            <a:r>
              <a:rPr lang="en-US" b="0" dirty="0"/>
              <a:t>5.  No matter what our difficulties, God will ultimately deliver us, either now or at the resurrection.</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930960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B1:</a:t>
            </a:r>
          </a:p>
          <a:p>
            <a:pPr marL="274320" indent="-274320"/>
            <a:r>
              <a:rPr lang="en-US" dirty="0"/>
              <a:t>1.  We can outline PS 44 in four parts.</a:t>
            </a:r>
          </a:p>
          <a:p>
            <a:pPr marL="274320" indent="-274320"/>
            <a:r>
              <a:rPr lang="en-US" dirty="0"/>
              <a:t>2.  Rather than read the whole psalm, which is 26 verses, we will look at selected key verses in each section to illustrate the content of that section.</a:t>
            </a:r>
          </a:p>
          <a:p>
            <a:pPr marL="274320" indent="-274320"/>
            <a:r>
              <a:rPr lang="en-US" dirty="0"/>
              <a:t>[See notes on linked slides.]</a:t>
            </a:r>
          </a:p>
          <a:p>
            <a:pPr marL="274320" indent="-274320"/>
            <a:endParaRPr lang="en-US" dirty="0"/>
          </a:p>
          <a:p>
            <a:pPr marL="274320" indent="-274320"/>
            <a:r>
              <a:rPr lang="en-US" b="1" dirty="0"/>
              <a:t>B2:</a:t>
            </a:r>
          </a:p>
          <a:p>
            <a:pPr marL="274320" indent="-274320"/>
            <a:r>
              <a:rPr lang="en-US" dirty="0"/>
              <a:t>1.  This psalm gives us an interesting and useful outline for our prayers.</a:t>
            </a:r>
          </a:p>
          <a:p>
            <a:pPr marL="274320" indent="-274320"/>
            <a:r>
              <a:rPr lang="en-US" dirty="0"/>
              <a:t>2.  It may seem that God is asleep, and He is not answering our prayers.</a:t>
            </a:r>
          </a:p>
          <a:p>
            <a:pPr marL="274320" indent="-274320"/>
            <a:r>
              <a:rPr lang="en-US" dirty="0"/>
              <a:t>3.  But we can look back to the past and how God has led us faithfully to where we are today.</a:t>
            </a:r>
          </a:p>
          <a:p>
            <a:pPr marL="274320" indent="-274320"/>
            <a:r>
              <a:rPr lang="en-US" dirty="0"/>
              <a:t>4.  We can look back to God’s acts in history and express our confidence in the unfolding of His plan.</a:t>
            </a:r>
          </a:p>
          <a:p>
            <a:pPr marL="274320" indent="-274320"/>
            <a:r>
              <a:rPr lang="en-US" dirty="0"/>
              <a:t>5.  We can look at the present and express our frustrations with what seems to be God’s indifference to our distress.</a:t>
            </a:r>
          </a:p>
          <a:p>
            <a:pPr marL="274320" indent="-274320"/>
            <a:r>
              <a:rPr lang="en-US" dirty="0"/>
              <a:t>6.  Then we can examine our own lives to see if there is anything that may be holding back the blessings of God.</a:t>
            </a:r>
          </a:p>
          <a:p>
            <a:pPr marL="274320" indent="-274320"/>
            <a:r>
              <a:rPr lang="en-US" dirty="0"/>
              <a:t>7.  Paul wrote to the Corinthians:</a:t>
            </a:r>
          </a:p>
          <a:p>
            <a:pPr marL="274320" indent="-274320"/>
            <a:r>
              <a:rPr lang="en-US" b="1" dirty="0"/>
              <a:t>2 Corinthians 13:5 ESV </a:t>
            </a:r>
            <a:r>
              <a:rPr lang="en-US" dirty="0"/>
              <a:t>- 5 Examine yourselves, to see whether you are in the faith. Test yourselves. Or do you not realize this about yourselves, that Jesus Christ is in you?--unless indeed you fail to meet the test! </a:t>
            </a:r>
          </a:p>
          <a:p>
            <a:pPr marL="274320" indent="-274320"/>
            <a:r>
              <a:rPr lang="en-US" dirty="0"/>
              <a:t>8.  Am I trusting in Jesus and His shed blood for the forgiveness of my sins.</a:t>
            </a:r>
          </a:p>
          <a:p>
            <a:pPr marL="274320" indent="-274320"/>
            <a:r>
              <a:rPr lang="en-US" dirty="0"/>
              <a:t>9.  Am I really living for Jesus a life that is true, striving to please Him in all that I do?</a:t>
            </a:r>
          </a:p>
          <a:p>
            <a:pPr marL="274320" indent="-274320"/>
            <a:r>
              <a:rPr lang="en-US" dirty="0"/>
              <a:t>10. And finally, we can plead with God to arise and act to redeem us because of His steadfast love.</a:t>
            </a:r>
          </a:p>
          <a:p>
            <a:pPr marL="274320" indent="-274320"/>
            <a:r>
              <a:rPr lang="en-US" dirty="0"/>
              <a:t>11. No matter how much it seems that God does not care, this psalm reminds us that God is love and His love will redeem us in the end.</a:t>
            </a:r>
          </a:p>
          <a:p>
            <a:pPr marL="274320" indent="-274320"/>
            <a:r>
              <a:rPr lang="en-US" dirty="0"/>
              <a:t>12. This outline reminds me of a hymn in our own hymnal: #103</a:t>
            </a:r>
          </a:p>
          <a:p>
            <a:pPr marL="274320" indent="-274320"/>
            <a:r>
              <a:rPr lang="en-US" dirty="0"/>
              <a:t>	O God our help in ages past, (God’s faithfulness in the past)</a:t>
            </a:r>
          </a:p>
          <a:p>
            <a:pPr marL="274320" indent="-274320"/>
            <a:r>
              <a:rPr lang="en-US" dirty="0"/>
              <a:t>	Our hope for years to come, (God’s promises for the future)</a:t>
            </a:r>
            <a:br>
              <a:rPr lang="en-US" dirty="0"/>
            </a:br>
            <a:r>
              <a:rPr lang="en-US" dirty="0"/>
              <a:t>Our shelter from the stormy blast, (God’s protection in the present)</a:t>
            </a:r>
            <a:br>
              <a:rPr lang="en-US" dirty="0"/>
            </a:br>
            <a:r>
              <a:rPr lang="en-US" dirty="0"/>
              <a:t>And our eternal home.  (God’s plan of ultimate blessing and deliverance)</a:t>
            </a: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6</a:t>
            </a:fld>
            <a:endParaRPr lang="en-US" dirty="0"/>
          </a:p>
        </p:txBody>
      </p:sp>
    </p:spTree>
    <p:extLst>
      <p:ext uri="{BB962C8B-B14F-4D97-AF65-F5344CB8AC3E}">
        <p14:creationId xmlns:p14="http://schemas.microsoft.com/office/powerpoint/2010/main" val="1289390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B1:</a:t>
            </a:r>
          </a:p>
          <a:p>
            <a:pPr marL="274320" indent="-274320"/>
            <a:r>
              <a:rPr lang="en-US" dirty="0"/>
              <a:t>1.  We looked at this psalm last week in our introduction as an example of how the Psalms contain inspired prophecies that were fulfilled in the doing and dying of Jesus.</a:t>
            </a:r>
          </a:p>
          <a:p>
            <a:pPr marL="274320" indent="-274320"/>
            <a:r>
              <a:rPr lang="en-US" dirty="0"/>
              <a:t>2.  Here this psalm begins with the very words that Jesus spoke from the cross as He suffered there for our sins.</a:t>
            </a:r>
          </a:p>
          <a:p>
            <a:pPr marL="274320" indent="-274320"/>
            <a:r>
              <a:rPr lang="en-US" dirty="0"/>
              <a:t>3.  “My God, My God, why hast Thou forsaken Me?”</a:t>
            </a:r>
          </a:p>
          <a:p>
            <a:pPr marL="274320" indent="-274320"/>
            <a:r>
              <a:rPr lang="en-US" dirty="0"/>
              <a:t>4.  So Jesus pointed to this very psalm as a prediction of the suffering He would endure for our redemption.</a:t>
            </a:r>
          </a:p>
          <a:p>
            <a:pPr marL="274320" indent="-274320"/>
            <a:r>
              <a:rPr lang="en-US" dirty="0"/>
              <a:t>5.  The Psalm was written by David and describes the depths of despair and anguish of Christ at the cross.</a:t>
            </a:r>
          </a:p>
          <a:p>
            <a:pPr marL="274320" indent="-274320"/>
            <a:endParaRPr lang="en-US" dirty="0"/>
          </a:p>
          <a:p>
            <a:pPr marL="274320" indent="-274320"/>
            <a:r>
              <a:rPr lang="en-US" b="1" dirty="0"/>
              <a:t>B2:</a:t>
            </a:r>
          </a:p>
          <a:p>
            <a:pPr marL="274320" indent="-274320"/>
            <a:r>
              <a:rPr lang="en-US" dirty="0"/>
              <a:t>1.  We can learn to appreciate more fully what Christ went through to redeem us.</a:t>
            </a:r>
          </a:p>
          <a:p>
            <a:pPr marL="274320" indent="-274320"/>
            <a:r>
              <a:rPr lang="en-US" dirty="0"/>
              <a:t>2.  When we think that this is the Son of God, our Creator, so shamefully treated at the hands of His own creatures, it should break our hearts.</a:t>
            </a:r>
          </a:p>
          <a:p>
            <a:pPr marL="274320" indent="-274320"/>
            <a:r>
              <a:rPr lang="en-US" dirty="0"/>
              <a:t>3.  Such love cannot be measured or a value placed upon it.</a:t>
            </a:r>
          </a:p>
          <a:p>
            <a:pPr marL="274320" indent="-274320"/>
            <a:r>
              <a:rPr lang="en-US" dirty="0"/>
              <a:t>4.  Amazing grace!  Infinite love!  Indescribable gift! Forgiveness of sins! Adoption into the heavenly family! An eternal inheritance!</a:t>
            </a:r>
          </a:p>
          <a:p>
            <a:pPr marL="274320" indent="-274320"/>
            <a:r>
              <a:rPr lang="en-US" dirty="0"/>
              <a:t>5.  To God be the glory for what He has done.</a:t>
            </a:r>
          </a:p>
          <a:p>
            <a:pPr marL="274320" indent="-274320"/>
            <a:r>
              <a:rPr lang="en-US" dirty="0"/>
              <a:t>6.  We love Him because He first loved us.</a:t>
            </a:r>
          </a:p>
          <a:p>
            <a:pPr marL="274320" indent="-274320"/>
            <a:r>
              <a:rPr lang="en-US" dirty="0"/>
              <a:t>7.  The more we realize and appreciate His love, the more we can love Him in return.</a:t>
            </a:r>
          </a:p>
          <a:p>
            <a:pPr marL="274320" indent="-274320"/>
            <a:r>
              <a:rPr lang="en-US" dirty="0"/>
              <a:t>8.  As the Father delivered His Son from death, so also the Son will deliver us!</a:t>
            </a:r>
          </a:p>
          <a:p>
            <a:pPr marL="274320" indent="-274320"/>
            <a:r>
              <a:rPr lang="en-US" dirty="0"/>
              <a:t>9.  The crescendo of praise at the end of this psalm assures us that the gospel of the kingdom will go to the ends of the earth.</a:t>
            </a:r>
          </a:p>
          <a:p>
            <a:pPr marL="274320" indent="-274320"/>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7</a:t>
            </a:fld>
            <a:endParaRPr lang="en-US" dirty="0"/>
          </a:p>
        </p:txBody>
      </p:sp>
    </p:spTree>
    <p:extLst>
      <p:ext uri="{BB962C8B-B14F-4D97-AF65-F5344CB8AC3E}">
        <p14:creationId xmlns:p14="http://schemas.microsoft.com/office/powerpoint/2010/main" val="1019917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B1:</a:t>
            </a:r>
          </a:p>
          <a:p>
            <a:pPr marL="274320" indent="-274320"/>
            <a:r>
              <a:rPr lang="en-US" dirty="0"/>
              <a:t>[See notes on linked slide.]</a:t>
            </a:r>
          </a:p>
          <a:p>
            <a:pPr marL="274320" indent="-274320"/>
            <a:endParaRPr lang="en-US" dirty="0"/>
          </a:p>
          <a:p>
            <a:pPr marL="274320" indent="-274320"/>
            <a:r>
              <a:rPr lang="en-US" b="1" dirty="0"/>
              <a:t>B2:</a:t>
            </a:r>
          </a:p>
          <a:p>
            <a:pPr marL="274320" indent="-274320"/>
            <a:r>
              <a:rPr lang="en-US" dirty="0"/>
              <a:t>1.  This little 6-verse psalm can teach us the importance of honesty with God.</a:t>
            </a:r>
          </a:p>
          <a:p>
            <a:pPr marL="274320" indent="-274320"/>
            <a:r>
              <a:rPr lang="en-US" dirty="0"/>
              <a:t>2.  It can teach us that the Lord is the source of our help and deliverance.</a:t>
            </a:r>
          </a:p>
          <a:p>
            <a:pPr marL="274320" indent="-274320"/>
            <a:r>
              <a:rPr lang="en-US" dirty="0"/>
              <a:t>3.  It can teach us that praise and thanksgiving can be a transformative power in our lives.</a:t>
            </a:r>
          </a:p>
          <a:p>
            <a:pPr marL="274320" indent="-274320"/>
            <a:r>
              <a:rPr lang="en-US" dirty="0"/>
              <a:t>4.  We may often feel forgotten by God because we have forgotten Him.</a:t>
            </a:r>
          </a:p>
          <a:p>
            <a:pPr marL="274320" indent="-274320"/>
            <a:r>
              <a:rPr lang="en-US" dirty="0"/>
              <a:t>5.  When we pray and praise the Lord, He can do things that otherwise would not be done.</a:t>
            </a:r>
          </a:p>
          <a:p>
            <a:pPr marL="274320" indent="-274320"/>
            <a:r>
              <a:rPr lang="en-US" dirty="0"/>
              <a:t>6.  There is power in praise.</a:t>
            </a:r>
          </a:p>
          <a:p>
            <a:pPr marL="274320" indent="-274320"/>
            <a:endParaRPr lang="en-US" dirty="0"/>
          </a:p>
          <a:p>
            <a:pPr marL="274320" indent="-274320"/>
            <a:r>
              <a:rPr lang="en-US" b="1" dirty="0"/>
              <a:t>B3:</a:t>
            </a:r>
          </a:p>
          <a:p>
            <a:pPr marL="274320" indent="-274320"/>
            <a:r>
              <a:rPr lang="en-US" dirty="0"/>
              <a:t>1.  If you are not going through difficult times, praise the Lord.</a:t>
            </a:r>
          </a:p>
          <a:p>
            <a:pPr marL="274320" indent="-274320"/>
            <a:r>
              <a:rPr lang="en-US" dirty="0"/>
              <a:t>2.  But how many of you know someone that is going through difficult times?</a:t>
            </a:r>
          </a:p>
          <a:p>
            <a:pPr marL="274320" indent="-274320"/>
            <a:r>
              <a:rPr lang="en-US" dirty="0"/>
              <a:t>3.  Difficult times come to all of us at some time whether we are Christians or not.</a:t>
            </a:r>
          </a:p>
          <a:p>
            <a:pPr marL="274320" indent="-274320"/>
            <a:r>
              <a:rPr lang="en-US" dirty="0"/>
              <a:t>4.  We all experience the death of a loved one.</a:t>
            </a:r>
          </a:p>
          <a:p>
            <a:pPr marL="274320" indent="-274320"/>
            <a:r>
              <a:rPr lang="en-US" dirty="0"/>
              <a:t>5.  Many go through the difficulty of divorce.</a:t>
            </a:r>
          </a:p>
          <a:p>
            <a:pPr marL="274320" indent="-274320"/>
            <a:r>
              <a:rPr lang="en-US" dirty="0"/>
              <a:t>6.  What do you do when you get a pink slip saying your position at work has been eliminated.</a:t>
            </a:r>
          </a:p>
          <a:p>
            <a:pPr marL="274320" indent="-274320"/>
            <a:r>
              <a:rPr lang="en-US" dirty="0"/>
              <a:t>7.  Many receive a life threatening diagnosis.</a:t>
            </a:r>
          </a:p>
          <a:p>
            <a:pPr marL="274320" indent="-274320"/>
            <a:r>
              <a:rPr lang="en-US" dirty="0"/>
              <a:t>8.  I think of our sister Ruth who has been so faithful in her service for the Lord now fighting pancreatic cancer and going through chemo.</a:t>
            </a:r>
          </a:p>
          <a:p>
            <a:pPr marL="274320" indent="-274320"/>
            <a:r>
              <a:rPr lang="en-US" dirty="0"/>
              <a:t>9.  So these psalms are a reminder that we all go through difficult times and we need the promises and presence of God to give us hope and get us through.</a:t>
            </a:r>
          </a:p>
          <a:p>
            <a:pPr marL="274320" indent="-274320"/>
            <a:r>
              <a:rPr lang="en-US" dirty="0"/>
              <a:t>10. Maybe we are not going through difficult times right now but these psalms can remind us to pray for those who are.</a:t>
            </a:r>
          </a:p>
          <a:p>
            <a:pPr marL="274320" indent="-274320"/>
            <a:r>
              <a:rPr lang="en-US" dirty="0"/>
              <a:t>11. I also think of Sherri and Julio and what they are going through right now.</a:t>
            </a:r>
          </a:p>
          <a:p>
            <a:pPr marL="274320" indent="-274320"/>
            <a:r>
              <a:rPr lang="en-US" dirty="0"/>
              <a:t>12. They need prayer and the intervention of God to preserve Julio’s life and find them a place to live.</a:t>
            </a:r>
          </a:p>
          <a:p>
            <a:pPr marL="274320" indent="-274320"/>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8</a:t>
            </a:fld>
            <a:endParaRPr lang="en-US" dirty="0"/>
          </a:p>
        </p:txBody>
      </p:sp>
    </p:spTree>
    <p:extLst>
      <p:ext uri="{BB962C8B-B14F-4D97-AF65-F5344CB8AC3E}">
        <p14:creationId xmlns:p14="http://schemas.microsoft.com/office/powerpoint/2010/main" val="3080453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9142183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0" y="1143001"/>
            <a:ext cx="4953000" cy="1524000"/>
          </a:xfrm>
        </p:spPr>
        <p:txBody>
          <a:bodyPr/>
          <a:lstStyle>
            <a:lvl1pPr>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343400" y="3581400"/>
            <a:ext cx="4495800" cy="1371600"/>
          </a:xfrm>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2703051468"/>
      </p:ext>
    </p:extLst>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20276372"/>
      </p:ext>
    </p:extLst>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b="1"/>
            </a:lvl1pPr>
          </a:lstStyle>
          <a:p>
            <a:pPr lvl="0"/>
            <a:r>
              <a:rPr lang="en-US" noProof="0" dirty="0"/>
              <a:t>Click</a:t>
            </a:r>
          </a:p>
        </p:txBody>
      </p:sp>
    </p:spTree>
    <p:extLst>
      <p:ext uri="{BB962C8B-B14F-4D97-AF65-F5344CB8AC3E}">
        <p14:creationId xmlns:p14="http://schemas.microsoft.com/office/powerpoint/2010/main" val="2028086995"/>
      </p:ext>
    </p:extLst>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20000" cy="990600"/>
          </a:xfrm>
        </p:spPr>
        <p:txBody>
          <a:bodyPr/>
          <a:lstStyle>
            <a:lvl1pPr>
              <a:defRPr b="1"/>
            </a:lvl1pPr>
          </a:lstStyle>
          <a:p>
            <a:r>
              <a:rPr lang="en-US" dirty="0"/>
              <a:t>Click to edit Master title style</a:t>
            </a:r>
          </a:p>
        </p:txBody>
      </p:sp>
      <p:sp>
        <p:nvSpPr>
          <p:cNvPr id="4" name="Content Placeholder 3"/>
          <p:cNvSpPr>
            <a:spLocks noGrp="1"/>
          </p:cNvSpPr>
          <p:nvPr>
            <p:ph sz="quarter" idx="10"/>
          </p:nvPr>
        </p:nvSpPr>
        <p:spPr>
          <a:xfrm>
            <a:off x="609600" y="1905000"/>
            <a:ext cx="35814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19600" y="1905000"/>
            <a:ext cx="38100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66486915"/>
      </p:ext>
    </p:extLst>
  </p:cSld>
  <p:clrMapOvr>
    <a:masterClrMapping/>
  </p:clrMapOvr>
  <p:transition spd="med">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endParaRPr lang="en-US" noProof="0" dirty="0"/>
          </a:p>
        </p:txBody>
      </p:sp>
    </p:spTree>
    <p:extLst>
      <p:ext uri="{BB962C8B-B14F-4D97-AF65-F5344CB8AC3E}">
        <p14:creationId xmlns:p14="http://schemas.microsoft.com/office/powerpoint/2010/main" val="1844114447"/>
      </p:ext>
    </p:extLst>
  </p:cSld>
  <p:clrMapOvr>
    <a:masterClrMapping/>
  </p:clrMapOvr>
  <p:transition spd="med">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93884091"/>
      </p:ext>
    </p:extLst>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5054434"/>
      </p:ext>
    </p:extLst>
  </p:cSld>
  <p:clrMap bg1="dk2" tx1="lt1" bg2="dk1" tx2="lt2" accent1="accent1" accent2="accent2" accent3="accent3" accent4="accent4" accent5="accent5" accent6="accent6" hlink="hlink" folHlink="folHlink"/>
  <p:sldLayoutIdLst>
    <p:sldLayoutId id="2147486566" r:id="rId1"/>
    <p:sldLayoutId id="2147486567" r:id="rId2"/>
    <p:sldLayoutId id="2147486568" r:id="rId3"/>
    <p:sldLayoutId id="2147486569" r:id="rId4"/>
    <p:sldLayoutId id="2147486570" r:id="rId5"/>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85752229"/>
      </p:ext>
    </p:extLst>
  </p:cSld>
  <p:clrMap bg1="dk2" tx1="lt1" bg2="dk1" tx2="lt2" accent1="accent1" accent2="accent2" accent3="accent3" accent4="accent4" accent5="accent5" accent6="accent6" hlink="hlink" folHlink="folHlink"/>
  <p:sldLayoutIdLst>
    <p:sldLayoutId id="2147486579" r:id="rId1"/>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slide" Target="slide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15.xml"/><Relationship Id="rId5" Type="http://schemas.openxmlformats.org/officeDocument/2006/relationships/slide" Target="slide14.xml"/><Relationship Id="rId4" Type="http://schemas.openxmlformats.org/officeDocument/2006/relationships/slide" Target="slide13.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5FAEF-7E96-4BD6-9FDF-4B611944AD65}"/>
              </a:ext>
            </a:extLst>
          </p:cNvPr>
          <p:cNvSpPr>
            <a:spLocks noGrp="1"/>
          </p:cNvSpPr>
          <p:nvPr>
            <p:ph type="ctrTitle"/>
          </p:nvPr>
        </p:nvSpPr>
        <p:spPr/>
        <p:txBody>
          <a:bodyPr/>
          <a:lstStyle/>
          <a:p>
            <a:r>
              <a:rPr lang="en-US" dirty="0"/>
              <a:t>Psalms</a:t>
            </a:r>
          </a:p>
        </p:txBody>
      </p:sp>
      <p:sp>
        <p:nvSpPr>
          <p:cNvPr id="3" name="Subtitle 2">
            <a:extLst>
              <a:ext uri="{FF2B5EF4-FFF2-40B4-BE49-F238E27FC236}">
                <a16:creationId xmlns:a16="http://schemas.microsoft.com/office/drawing/2014/main" id="{B4E3C7B8-D982-4C44-958A-7A450720603E}"/>
              </a:ext>
            </a:extLst>
          </p:cNvPr>
          <p:cNvSpPr>
            <a:spLocks noGrp="1"/>
          </p:cNvSpPr>
          <p:nvPr>
            <p:ph type="subTitle" idx="1"/>
          </p:nvPr>
        </p:nvSpPr>
        <p:spPr>
          <a:xfrm>
            <a:off x="4191000" y="3581400"/>
            <a:ext cx="4495800" cy="1752600"/>
          </a:xfrm>
        </p:spPr>
        <p:txBody>
          <a:bodyPr/>
          <a:lstStyle/>
          <a:p>
            <a:r>
              <a:rPr lang="en-US" dirty="0"/>
              <a:t>Lesson 2</a:t>
            </a:r>
          </a:p>
          <a:p>
            <a:r>
              <a:rPr lang="en-US" dirty="0"/>
              <a:t> Teach Us to Pray</a:t>
            </a:r>
          </a:p>
        </p:txBody>
      </p:sp>
    </p:spTree>
    <p:extLst>
      <p:ext uri="{BB962C8B-B14F-4D97-AF65-F5344CB8AC3E}">
        <p14:creationId xmlns:p14="http://schemas.microsoft.com/office/powerpoint/2010/main" val="1965342998"/>
      </p:ext>
    </p:extLst>
  </p:cSld>
  <p:clrMapOvr>
    <a:masterClrMapping/>
  </p:clrMapOvr>
  <p:transition spd="med">
    <p:random/>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1815E-2377-42EB-BA10-62C340867B80}"/>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7DE1544C-4EB3-4B32-ADDD-9CC825BD1ED8}"/>
              </a:ext>
            </a:extLst>
          </p:cNvPr>
          <p:cNvSpPr>
            <a:spLocks noGrp="1"/>
          </p:cNvSpPr>
          <p:nvPr>
            <p:ph idx="1"/>
          </p:nvPr>
        </p:nvSpPr>
        <p:spPr>
          <a:xfrm>
            <a:off x="3505200" y="1676400"/>
            <a:ext cx="5562600" cy="5105400"/>
          </a:xfrm>
        </p:spPr>
        <p:txBody>
          <a:bodyPr>
            <a:normAutofit fontScale="70000" lnSpcReduction="20000"/>
          </a:bodyPr>
          <a:lstStyle/>
          <a:p>
            <a:r>
              <a:rPr lang="en-US" dirty="0"/>
              <a:t>The apostle Paul encourages Christians to be filled with the Spirit and use psalms, hymns, and spiritual songs as we encourage one another in worship and fellowship.</a:t>
            </a:r>
          </a:p>
          <a:p>
            <a:r>
              <a:rPr lang="en-US" dirty="0"/>
              <a:t>The psalms in our lesson this week begin in darkness but end in light.</a:t>
            </a:r>
          </a:p>
          <a:p>
            <a:r>
              <a:rPr lang="en-US" dirty="0"/>
              <a:t>Psalm 44 teaches us to remember God’s faithfulness and deliverance in the past, to be honest about our feelings of forsakenness in the present, to examine ourselves to see if our faith is genuine, and plead with God to arise and act to redeem us because of His steadfast love.</a:t>
            </a:r>
          </a:p>
          <a:p>
            <a:r>
              <a:rPr lang="en-US" dirty="0"/>
              <a:t>Psalm 22 is a prophetic psalm detailing the suffering of our Savior as he was crucified for our sins.  </a:t>
            </a:r>
          </a:p>
        </p:txBody>
      </p:sp>
    </p:spTree>
    <p:extLst>
      <p:ext uri="{BB962C8B-B14F-4D97-AF65-F5344CB8AC3E}">
        <p14:creationId xmlns:p14="http://schemas.microsoft.com/office/powerpoint/2010/main" val="2395199532"/>
      </p:ext>
    </p:extLst>
  </p:cSld>
  <p:clrMapOvr>
    <a:masterClrMapping/>
  </p:clrMapOvr>
  <p:transition spd="med">
    <p:random/>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59BFF-06B0-4CC9-8ADD-A90BD86A65FE}"/>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83B2B91B-A055-4928-A435-352D23D0EB48}"/>
              </a:ext>
            </a:extLst>
          </p:cNvPr>
          <p:cNvSpPr>
            <a:spLocks noGrp="1"/>
          </p:cNvSpPr>
          <p:nvPr>
            <p:ph idx="1"/>
          </p:nvPr>
        </p:nvSpPr>
        <p:spPr>
          <a:xfrm>
            <a:off x="3429000" y="1600200"/>
            <a:ext cx="5715000" cy="5257800"/>
          </a:xfrm>
        </p:spPr>
        <p:txBody>
          <a:bodyPr>
            <a:normAutofit fontScale="70000" lnSpcReduction="20000"/>
          </a:bodyPr>
          <a:lstStyle/>
          <a:p>
            <a:r>
              <a:rPr lang="en-US" dirty="0"/>
              <a:t>This psalm also transitions from despair to a plea for deliverance and praise that goes to the ends of the earth for the redemption that the cross provides.</a:t>
            </a:r>
          </a:p>
          <a:p>
            <a:r>
              <a:rPr lang="en-US" dirty="0"/>
              <a:t>This psalm teaches us to appreciate more fully what Christ has done to redeem us, to be thankful and praise Him for amazing grace and infinite love and forgiveness of sins and eternal life in His kingdom.</a:t>
            </a:r>
          </a:p>
          <a:p>
            <a:r>
              <a:rPr lang="en-US" dirty="0"/>
              <a:t>Psalm 13 begins with a 2-verse lament, a 2-verse plea for help, and a 2-verse praise for deliverance.</a:t>
            </a:r>
          </a:p>
          <a:p>
            <a:r>
              <a:rPr lang="en-US" dirty="0"/>
              <a:t>This psalm teaches us the importance of being honest with God, that the Lord is a reliable source of help, and that there is power in praise to change things.</a:t>
            </a:r>
          </a:p>
          <a:p>
            <a:r>
              <a:rPr lang="en-US" dirty="0"/>
              <a:t>Will you pray for someone in distress this week that God will provide deliverance?</a:t>
            </a:r>
          </a:p>
          <a:p>
            <a:endParaRPr lang="en-US" dirty="0"/>
          </a:p>
        </p:txBody>
      </p:sp>
    </p:spTree>
    <p:extLst>
      <p:ext uri="{BB962C8B-B14F-4D97-AF65-F5344CB8AC3E}">
        <p14:creationId xmlns:p14="http://schemas.microsoft.com/office/powerpoint/2010/main" val="1475087255"/>
      </p:ext>
    </p:extLst>
  </p:cSld>
  <p:clrMapOvr>
    <a:masterClrMapping/>
  </p:clrMapOvr>
  <p:transition spd="med">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997D7-779E-4CAD-B924-531D746A2D9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19C274BE-070B-425B-9BE2-C4B40B800135}"/>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169275825"/>
      </p:ext>
    </p:extLst>
  </p:cSld>
  <p:clrMapOvr>
    <a:masterClrMapping/>
  </p:clrMapOvr>
  <p:transition spd="med">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3BDE8-5D95-45FC-9481-2633D5967675}"/>
              </a:ext>
            </a:extLst>
          </p:cNvPr>
          <p:cNvSpPr>
            <a:spLocks noGrp="1"/>
          </p:cNvSpPr>
          <p:nvPr>
            <p:ph type="title"/>
          </p:nvPr>
        </p:nvSpPr>
        <p:spPr/>
        <p:txBody>
          <a:bodyPr/>
          <a:lstStyle/>
          <a:p>
            <a:r>
              <a:rPr lang="en-US" dirty="0"/>
              <a:t>Ephesians 5:18-19 ESV</a:t>
            </a:r>
          </a:p>
        </p:txBody>
      </p:sp>
      <p:sp>
        <p:nvSpPr>
          <p:cNvPr id="3" name="Content Placeholder 2">
            <a:extLst>
              <a:ext uri="{FF2B5EF4-FFF2-40B4-BE49-F238E27FC236}">
                <a16:creationId xmlns:a16="http://schemas.microsoft.com/office/drawing/2014/main" id="{22C8C5A7-5C7D-4CC1-9A59-8B6867A83FD9}"/>
              </a:ext>
            </a:extLst>
          </p:cNvPr>
          <p:cNvSpPr>
            <a:spLocks noGrp="1"/>
          </p:cNvSpPr>
          <p:nvPr>
            <p:ph idx="1"/>
          </p:nvPr>
        </p:nvSpPr>
        <p:spPr/>
        <p:txBody>
          <a:bodyPr>
            <a:normAutofit/>
          </a:bodyPr>
          <a:lstStyle/>
          <a:p>
            <a:r>
              <a:rPr lang="en-US" dirty="0"/>
              <a:t>And do not get drunk with wine, for that is debauchery, but be filled with the Spirit, </a:t>
            </a:r>
            <a:r>
              <a:rPr lang="en-US" baseline="30000" dirty="0"/>
              <a:t>19</a:t>
            </a:r>
            <a:r>
              <a:rPr lang="en-US" dirty="0"/>
              <a:t> addressing one another in psalms and hymns and spiritual songs, singing and making melody to the Lord with your heart,  [</a:t>
            </a:r>
            <a:r>
              <a:rPr lang="en-US" dirty="0">
                <a:hlinkClick r:id="rId3" action="ppaction://hlinksldjump"/>
              </a:rPr>
              <a:t>R</a:t>
            </a:r>
            <a:r>
              <a:rPr lang="en-US" dirty="0"/>
              <a:t>]</a:t>
            </a:r>
          </a:p>
        </p:txBody>
      </p:sp>
    </p:spTree>
    <p:extLst>
      <p:ext uri="{BB962C8B-B14F-4D97-AF65-F5344CB8AC3E}">
        <p14:creationId xmlns:p14="http://schemas.microsoft.com/office/powerpoint/2010/main" val="2327542434"/>
      </p:ext>
    </p:extLst>
  </p:cSld>
  <p:clrMapOvr>
    <a:masterClrMapping/>
  </p:clrMapOvr>
  <p:transition spd="med">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Colossians 3:16 ESV</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dirty="0"/>
              <a:t>Let the word of Christ dwell in you richly, teaching and admonishing one another in all wisdom, singing psalms and hymns and spiritual songs, with thankfulness in your hearts to God.  </a:t>
            </a:r>
            <a:r>
              <a:rPr lang="en-US"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hlinkClick r:id="rId3" action="ppaction://hlinksldjump"/>
              </a:rPr>
              <a:t>R</a:t>
            </a:r>
            <a:r>
              <a:rPr lang="en-US" dirty="0">
                <a:effectLst>
                  <a:outerShdw blurRad="38100" dist="38100" dir="2700000" algn="tl">
                    <a:srgbClr val="000000">
                      <a:alpha val="43137"/>
                    </a:srgbClr>
                  </a:outerShdw>
                </a:effectLst>
              </a:rPr>
              <a:t>]</a:t>
            </a:r>
          </a:p>
          <a:p>
            <a:endParaRPr lang="en-US" dirty="0"/>
          </a:p>
        </p:txBody>
      </p:sp>
    </p:spTree>
    <p:extLst>
      <p:ext uri="{BB962C8B-B14F-4D97-AF65-F5344CB8AC3E}">
        <p14:creationId xmlns:p14="http://schemas.microsoft.com/office/powerpoint/2010/main" val="2812542036"/>
      </p:ext>
    </p:extLst>
  </p:cSld>
  <p:clrMapOvr>
    <a:masterClrMapping/>
  </p:clrMapOvr>
  <p:transition spd="med">
    <p:random/>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626114" name="Rectangle 2">
            <a:extLst>
              <a:ext uri="{FF2B5EF4-FFF2-40B4-BE49-F238E27FC236}">
                <a16:creationId xmlns:a16="http://schemas.microsoft.com/office/drawing/2014/main" id="{B22C4924-F7F7-4D67-B216-A76AD718DDE5}"/>
              </a:ext>
            </a:extLst>
          </p:cNvPr>
          <p:cNvSpPr>
            <a:spLocks noGrp="1" noChangeArrowheads="1"/>
          </p:cNvSpPr>
          <p:nvPr>
            <p:ph type="title"/>
          </p:nvPr>
        </p:nvSpPr>
        <p:spPr>
          <a:xfrm>
            <a:off x="990600" y="533400"/>
            <a:ext cx="7162800" cy="990600"/>
          </a:xfrm>
        </p:spPr>
        <p:txBody>
          <a:bodyPr/>
          <a:lstStyle/>
          <a:p>
            <a:r>
              <a:rPr lang="en-US" altLang="en-US" dirty="0"/>
              <a:t>James 5:13 NKJV</a:t>
            </a:r>
          </a:p>
        </p:txBody>
      </p:sp>
      <p:sp>
        <p:nvSpPr>
          <p:cNvPr id="1626115" name="Rectangle 3">
            <a:extLst>
              <a:ext uri="{FF2B5EF4-FFF2-40B4-BE49-F238E27FC236}">
                <a16:creationId xmlns:a16="http://schemas.microsoft.com/office/drawing/2014/main" id="{765C24BF-1A8A-481F-995E-9DCEFA889918}"/>
              </a:ext>
            </a:extLst>
          </p:cNvPr>
          <p:cNvSpPr>
            <a:spLocks noGrp="1" noChangeArrowheads="1"/>
          </p:cNvSpPr>
          <p:nvPr>
            <p:ph idx="1"/>
          </p:nvPr>
        </p:nvSpPr>
        <p:spPr>
          <a:xfrm>
            <a:off x="609600" y="1905000"/>
            <a:ext cx="7924800" cy="4419600"/>
          </a:xfrm>
        </p:spPr>
        <p:txBody>
          <a:bodyPr>
            <a:noAutofit/>
          </a:bodyPr>
          <a:lstStyle/>
          <a:p>
            <a:pPr>
              <a:lnSpc>
                <a:spcPct val="90000"/>
              </a:lnSpc>
            </a:pPr>
            <a:r>
              <a:rPr lang="en-US" altLang="en-US" dirty="0"/>
              <a:t>Is anyone among you suffering? Let him pray. Is anyone cheerful? Let him sing psalms.  [</a:t>
            </a:r>
            <a:r>
              <a:rPr lang="en-US" altLang="en-US" dirty="0">
                <a:hlinkClick r:id="rId4" action="ppaction://hlinksldjump"/>
              </a:rPr>
              <a:t>R</a:t>
            </a:r>
            <a:r>
              <a:rPr lang="en-US" altLang="en-US" dirty="0"/>
              <a:t>] </a:t>
            </a:r>
          </a:p>
        </p:txBody>
      </p:sp>
    </p:spTree>
  </p:cSld>
  <p:clrMapOvr>
    <a:masterClrMapping/>
  </p:clrMapOvr>
  <p:transition spd="med">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3DD6F-1D52-4C3F-AF36-F4073A850A36}"/>
              </a:ext>
            </a:extLst>
          </p:cNvPr>
          <p:cNvSpPr>
            <a:spLocks noGrp="1"/>
          </p:cNvSpPr>
          <p:nvPr>
            <p:ph type="title"/>
          </p:nvPr>
        </p:nvSpPr>
        <p:spPr/>
        <p:txBody>
          <a:bodyPr/>
          <a:lstStyle/>
          <a:p>
            <a:r>
              <a:rPr lang="en-US" dirty="0"/>
              <a:t>Past and Present</a:t>
            </a:r>
          </a:p>
        </p:txBody>
      </p:sp>
      <p:sp>
        <p:nvSpPr>
          <p:cNvPr id="3" name="Content Placeholder 2">
            <a:extLst>
              <a:ext uri="{FF2B5EF4-FFF2-40B4-BE49-F238E27FC236}">
                <a16:creationId xmlns:a16="http://schemas.microsoft.com/office/drawing/2014/main" id="{7C0F4E34-67E6-444E-B0A1-907754B9CDB4}"/>
              </a:ext>
            </a:extLst>
          </p:cNvPr>
          <p:cNvSpPr>
            <a:spLocks noGrp="1"/>
          </p:cNvSpPr>
          <p:nvPr>
            <p:ph idx="1"/>
          </p:nvPr>
        </p:nvSpPr>
        <p:spPr/>
        <p:txBody>
          <a:bodyPr>
            <a:normAutofit fontScale="85000" lnSpcReduction="20000"/>
          </a:bodyPr>
          <a:lstStyle/>
          <a:p>
            <a:r>
              <a:rPr lang="en-US" dirty="0">
                <a:effectLst/>
              </a:rPr>
              <a:t>Psalm 44:1-2 ESV  O God, we have heard with our ears, our fathers have told us, what deeds you performed in their days, in the days of old: </a:t>
            </a:r>
            <a:r>
              <a:rPr lang="en-US" baseline="30000" dirty="0">
                <a:effectLst/>
              </a:rPr>
              <a:t>2</a:t>
            </a:r>
            <a:r>
              <a:rPr lang="en-US" dirty="0">
                <a:effectLst/>
              </a:rPr>
              <a:t> you with your own hand drove out the nations, but them you planted; you afflicted the peoples, but them you set free; </a:t>
            </a:r>
          </a:p>
          <a:p>
            <a:r>
              <a:rPr lang="en-US" dirty="0">
                <a:effectLst/>
              </a:rPr>
              <a:t>Psalm 44:9, 11, 14 ESV - 9 But you have rejected us and disgraced us and have not gone out with our armies. ... 11 You have made us like sheep for slaughter and have scattered us among the nations. ... 14 You have made us a byword among the nations, a laughingstock among the peoples.  </a:t>
            </a:r>
          </a:p>
          <a:p>
            <a:endParaRPr lang="en-US" dirty="0"/>
          </a:p>
        </p:txBody>
      </p:sp>
    </p:spTree>
    <p:extLst>
      <p:ext uri="{BB962C8B-B14F-4D97-AF65-F5344CB8AC3E}">
        <p14:creationId xmlns:p14="http://schemas.microsoft.com/office/powerpoint/2010/main" val="2514913103"/>
      </p:ext>
    </p:extLst>
  </p:cSld>
  <p:clrMapOvr>
    <a:masterClrMapping/>
  </p:clrMapOvr>
  <p:transition spd="med">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Innocence and Plea </a:t>
            </a:r>
          </a:p>
        </p:txBody>
      </p:sp>
      <p:sp>
        <p:nvSpPr>
          <p:cNvPr id="3" name="Content Placeholder 2"/>
          <p:cNvSpPr>
            <a:spLocks noGrp="1"/>
          </p:cNvSpPr>
          <p:nvPr>
            <p:ph idx="1"/>
          </p:nvPr>
        </p:nvSpPr>
        <p:spPr/>
        <p:txBody>
          <a:bodyPr>
            <a:normAutofit fontScale="85000" lnSpcReduction="10000"/>
          </a:bodyPr>
          <a:lstStyle/>
          <a:p>
            <a:r>
              <a:rPr lang="en-US" dirty="0">
                <a:effectLst>
                  <a:outerShdw blurRad="38100" dist="38100" dir="2700000" algn="tl">
                    <a:srgbClr val="000000">
                      <a:alpha val="43137"/>
                    </a:srgbClr>
                  </a:outerShdw>
                </a:effectLst>
              </a:rPr>
              <a:t> Psalm 44:17-18 ESV - All this has come upon us, though we have not forgotten you, and we have not been false to your covenant. 18 Our heart has not turned back, nor have our steps departed from your way;</a:t>
            </a:r>
          </a:p>
          <a:p>
            <a:r>
              <a:rPr lang="en-US" dirty="0">
                <a:effectLst>
                  <a:outerShdw blurRad="38100" dist="38100" dir="2700000" algn="tl">
                    <a:srgbClr val="000000">
                      <a:alpha val="43137"/>
                    </a:srgbClr>
                  </a:outerShdw>
                </a:effectLst>
              </a:rPr>
              <a:t>Psalm 44:23-24, 26 ESV - 23 Awake! Why are you sleeping, O Lord? Rouse yourself! Do not reject us forever! 24 Why do you hide your face? Why do you forget our affliction and oppression? ... 26 Rise up; come to our help! Redeem us for the sake of your steadfast love!  [</a:t>
            </a:r>
            <a:r>
              <a:rPr lang="en-US" dirty="0">
                <a:effectLst>
                  <a:outerShdw blurRad="38100" dist="38100" dir="2700000" algn="tl">
                    <a:srgbClr val="000000">
                      <a:alpha val="43137"/>
                    </a:srgbClr>
                  </a:outerShdw>
                </a:effectLst>
                <a:hlinkClick r:id="rId3" action="ppaction://hlinksldjump"/>
              </a:rPr>
              <a:t>R</a:t>
            </a:r>
            <a:r>
              <a:rPr lang="en-US"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717123150"/>
      </p:ext>
    </p:extLst>
  </p:cSld>
  <p:clrMapOvr>
    <a:masterClrMapping/>
  </p:clrMapOvr>
  <p:transition spd="med">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FCC93-85DB-4FDD-AA76-137A01BA3024}"/>
              </a:ext>
            </a:extLst>
          </p:cNvPr>
          <p:cNvSpPr>
            <a:spLocks noGrp="1"/>
          </p:cNvSpPr>
          <p:nvPr>
            <p:ph type="title"/>
          </p:nvPr>
        </p:nvSpPr>
        <p:spPr/>
        <p:txBody>
          <a:bodyPr/>
          <a:lstStyle/>
          <a:p>
            <a:r>
              <a:rPr lang="en-US" b="1" dirty="0"/>
              <a:t>Psalm 22:14-18 NIV</a:t>
            </a:r>
            <a:endParaRPr lang="en-US"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40D1DA65-6EC9-4AE5-9AB7-333C52E0C66C}"/>
              </a:ext>
            </a:extLst>
          </p:cNvPr>
          <p:cNvSpPr>
            <a:spLocks noGrp="1"/>
          </p:cNvSpPr>
          <p:nvPr>
            <p:ph idx="1"/>
          </p:nvPr>
        </p:nvSpPr>
        <p:spPr/>
        <p:txBody>
          <a:bodyPr>
            <a:normAutofit fontScale="92500" lnSpcReduction="20000"/>
          </a:bodyPr>
          <a:lstStyle/>
          <a:p>
            <a:r>
              <a:rPr lang="en-US" dirty="0"/>
              <a:t>I am poured out like water, and all my bones are out of joint. My heart has turned to wax; it has melted within me. </a:t>
            </a:r>
            <a:r>
              <a:rPr lang="en-US" baseline="30000" dirty="0"/>
              <a:t>15</a:t>
            </a:r>
            <a:r>
              <a:rPr lang="en-US" dirty="0"/>
              <a:t> My mouth is dried up like a potsherd, and my tongue sticks to the roof of my mouth; you lay me in the dust of death. </a:t>
            </a:r>
            <a:r>
              <a:rPr lang="en-US" baseline="30000" dirty="0"/>
              <a:t>16</a:t>
            </a:r>
            <a:r>
              <a:rPr lang="en-US" dirty="0"/>
              <a:t> Dogs surround me, a pack of villains encircles me; they pierce my hands and my feet. </a:t>
            </a:r>
            <a:r>
              <a:rPr lang="en-US" baseline="30000" dirty="0"/>
              <a:t>17</a:t>
            </a:r>
            <a:r>
              <a:rPr lang="en-US" dirty="0"/>
              <a:t> All my bones are on display; people stare and gloat over me. </a:t>
            </a:r>
            <a:r>
              <a:rPr lang="en-US" baseline="30000" dirty="0"/>
              <a:t>18</a:t>
            </a:r>
            <a:r>
              <a:rPr lang="en-US" dirty="0"/>
              <a:t> They divide my clothes among them and cast lots for my garment.  </a:t>
            </a:r>
            <a:endParaRPr lang="en-US" dirty="0">
              <a:effectLst>
                <a:outerShdw blurRad="38100" dist="38100" dir="2700000" algn="tl">
                  <a:srgbClr val="000000">
                    <a:alpha val="43137"/>
                  </a:srgbClr>
                </a:outerShdw>
              </a:effectLst>
            </a:endParaRPr>
          </a:p>
          <a:p>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0891575"/>
      </p:ext>
    </p:extLst>
  </p:cSld>
  <p:clrMapOvr>
    <a:masterClrMapping/>
  </p:clrMapOvr>
  <p:transition spd="med">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223CE-43B8-A59D-9C03-7F117E07F597}"/>
              </a:ext>
            </a:extLst>
          </p:cNvPr>
          <p:cNvSpPr>
            <a:spLocks noGrp="1"/>
          </p:cNvSpPr>
          <p:nvPr>
            <p:ph type="title"/>
          </p:nvPr>
        </p:nvSpPr>
        <p:spPr/>
        <p:txBody>
          <a:bodyPr/>
          <a:lstStyle/>
          <a:p>
            <a:r>
              <a:rPr lang="en-US" dirty="0"/>
              <a:t>The Plea and the Praise</a:t>
            </a:r>
          </a:p>
        </p:txBody>
      </p:sp>
      <p:sp>
        <p:nvSpPr>
          <p:cNvPr id="3" name="Content Placeholder 2">
            <a:extLst>
              <a:ext uri="{FF2B5EF4-FFF2-40B4-BE49-F238E27FC236}">
                <a16:creationId xmlns:a16="http://schemas.microsoft.com/office/drawing/2014/main" id="{B92EB63F-FEDA-8D88-51F0-B0B70E9F82DE}"/>
              </a:ext>
            </a:extLst>
          </p:cNvPr>
          <p:cNvSpPr>
            <a:spLocks noGrp="1"/>
          </p:cNvSpPr>
          <p:nvPr>
            <p:ph idx="1"/>
          </p:nvPr>
        </p:nvSpPr>
        <p:spPr/>
        <p:txBody>
          <a:bodyPr>
            <a:normAutofit fontScale="85000" lnSpcReduction="10000"/>
          </a:bodyPr>
          <a:lstStyle/>
          <a:p>
            <a:r>
              <a:rPr lang="en-US" dirty="0"/>
              <a:t>Psalm 22:19, 22-23, 27-28 NIV - 19 But you, LORD, do not be far from me. You are my strength; come quickly to help me. ... 22 I will declare your name to my people; in the assembly I will praise you. 23 You who fear the LORD, praise him! All you descendants of Jacob, honor him! Revere him, all you descendants of Israel! ... 27 All the ends of the earth will remember and turn to the LORD, and all the families of the nations will bow down before him, 28 for dominion belongs to the LORD and he rules over the nations.  [</a:t>
            </a:r>
            <a:r>
              <a:rPr lang="en-US" dirty="0">
                <a:hlinkClick r:id="rId3" action="ppaction://hlinksldjump"/>
              </a:rPr>
              <a:t>R</a:t>
            </a:r>
            <a:r>
              <a:rPr lang="en-US" dirty="0"/>
              <a:t>]</a:t>
            </a:r>
          </a:p>
        </p:txBody>
      </p:sp>
    </p:spTree>
    <p:extLst>
      <p:ext uri="{BB962C8B-B14F-4D97-AF65-F5344CB8AC3E}">
        <p14:creationId xmlns:p14="http://schemas.microsoft.com/office/powerpoint/2010/main" val="305216849"/>
      </p:ext>
    </p:extLst>
  </p:cSld>
  <p:clrMapOvr>
    <a:masterClrMapping/>
  </p:clrMapOvr>
  <p:transition spd="med">
    <p:random/>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Memory Text</a:t>
            </a:r>
            <a:br>
              <a:rPr lang="en-US" dirty="0"/>
            </a:br>
            <a:r>
              <a:rPr lang="en-US" dirty="0"/>
              <a:t>Luke 11:1 NKJV</a:t>
            </a:r>
          </a:p>
        </p:txBody>
      </p:sp>
      <p:sp>
        <p:nvSpPr>
          <p:cNvPr id="3" name="Content Placeholder 2"/>
          <p:cNvSpPr>
            <a:spLocks noGrp="1"/>
          </p:cNvSpPr>
          <p:nvPr>
            <p:ph idx="1"/>
          </p:nvPr>
        </p:nvSpPr>
        <p:spPr/>
        <p:txBody>
          <a:bodyPr>
            <a:normAutofit fontScale="77500" lnSpcReduction="20000"/>
          </a:bodyPr>
          <a:lstStyle/>
          <a:p>
            <a:r>
              <a:rPr lang="en-US" dirty="0"/>
              <a:t>Now it came to pass, as He was praying in a certain place, when He ceased, that one of His disciples said to Him, "Lord, teach us to pray, as John also taught his disciples.“</a:t>
            </a:r>
          </a:p>
          <a:p>
            <a:r>
              <a:rPr lang="en-US" dirty="0"/>
              <a:t>How did Jesus respond to this request?</a:t>
            </a:r>
          </a:p>
          <a:p>
            <a:r>
              <a:rPr lang="en-US" dirty="0"/>
              <a:t>Which gospels record the Lord’s Prayer?</a:t>
            </a:r>
          </a:p>
          <a:p>
            <a:r>
              <a:rPr lang="en-US" dirty="0"/>
              <a:t>Do you think Jesus was giving His disciples the exact words they should pray or was He instructing them on the subjects they should pray about?</a:t>
            </a:r>
          </a:p>
          <a:p>
            <a:r>
              <a:rPr lang="en-US" dirty="0"/>
              <a:t>What do the Psalms have to do with prayer?</a:t>
            </a:r>
          </a:p>
        </p:txBody>
      </p:sp>
    </p:spTree>
    <p:extLst>
      <p:ext uri="{BB962C8B-B14F-4D97-AF65-F5344CB8AC3E}">
        <p14:creationId xmlns:p14="http://schemas.microsoft.com/office/powerpoint/2010/main" val="252126106"/>
      </p:ext>
    </p:extLst>
  </p:cSld>
  <p:clrMapOvr>
    <a:masterClrMapping/>
  </p:clrMapOvr>
  <p:transition spd="med">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46804-CCDA-B783-81B4-7485FB7544E9}"/>
              </a:ext>
            </a:extLst>
          </p:cNvPr>
          <p:cNvSpPr>
            <a:spLocks noGrp="1"/>
          </p:cNvSpPr>
          <p:nvPr>
            <p:ph type="title"/>
          </p:nvPr>
        </p:nvSpPr>
        <p:spPr/>
        <p:txBody>
          <a:bodyPr/>
          <a:lstStyle/>
          <a:p>
            <a:r>
              <a:rPr lang="en-US" dirty="0"/>
              <a:t>Psalm 13:1-6 NIV</a:t>
            </a:r>
          </a:p>
        </p:txBody>
      </p:sp>
      <p:sp>
        <p:nvSpPr>
          <p:cNvPr id="3" name="Content Placeholder 2">
            <a:extLst>
              <a:ext uri="{FF2B5EF4-FFF2-40B4-BE49-F238E27FC236}">
                <a16:creationId xmlns:a16="http://schemas.microsoft.com/office/drawing/2014/main" id="{82FEE874-8148-0562-6EFE-6BE2468FA1DE}"/>
              </a:ext>
            </a:extLst>
          </p:cNvPr>
          <p:cNvSpPr>
            <a:spLocks noGrp="1"/>
          </p:cNvSpPr>
          <p:nvPr>
            <p:ph idx="1"/>
          </p:nvPr>
        </p:nvSpPr>
        <p:spPr/>
        <p:txBody>
          <a:bodyPr>
            <a:normAutofit fontScale="85000" lnSpcReduction="20000"/>
          </a:bodyPr>
          <a:lstStyle/>
          <a:p>
            <a:r>
              <a:rPr lang="en-US" dirty="0"/>
              <a:t>How long, LORD? Will you forget me forever? How long will you hide your face from me? 2 How long must I wrestle with my thoughts and day after day have sorrow in my heart? How long will my enemy triumph over me? </a:t>
            </a:r>
          </a:p>
          <a:p>
            <a:r>
              <a:rPr lang="en-US" dirty="0"/>
              <a:t>3 Look on me and answer, LORD my God. Give light to my eyes, or I will sleep in death, 4 and my enemy will say, "I have overcome him," and my foes will rejoice when I fall. </a:t>
            </a:r>
          </a:p>
          <a:p>
            <a:r>
              <a:rPr lang="en-US" dirty="0"/>
              <a:t>5 But I trust in your unfailing love; my heart rejoices in your salvation. 6 I will sing the LORD's praise, for he has been good to me.  [</a:t>
            </a:r>
            <a:r>
              <a:rPr lang="en-US" dirty="0">
                <a:hlinkClick r:id="rId3" action="ppaction://hlinksldjump"/>
              </a:rPr>
              <a:t>R</a:t>
            </a:r>
            <a:r>
              <a:rPr lang="en-US" dirty="0"/>
              <a:t>]</a:t>
            </a:r>
          </a:p>
        </p:txBody>
      </p:sp>
    </p:spTree>
    <p:extLst>
      <p:ext uri="{BB962C8B-B14F-4D97-AF65-F5344CB8AC3E}">
        <p14:creationId xmlns:p14="http://schemas.microsoft.com/office/powerpoint/2010/main" val="3294818077"/>
      </p:ext>
    </p:extLst>
  </p:cSld>
  <p:clrMapOvr>
    <a:masterClrMapping/>
  </p:clrMapOvr>
  <p:transition spd="med">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60D36-2388-AC08-4334-6384730549FA}"/>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1B8E8C4C-98C0-09F3-CBC8-6C9F13747735}"/>
              </a:ext>
            </a:extLst>
          </p:cNvPr>
          <p:cNvSpPr>
            <a:spLocks noGrp="1"/>
          </p:cNvSpPr>
          <p:nvPr>
            <p:ph idx="1"/>
          </p:nvPr>
        </p:nvSpPr>
        <p:spPr/>
        <p:txBody>
          <a:bodyPr>
            <a:normAutofit fontScale="85000" lnSpcReduction="10000"/>
          </a:bodyPr>
          <a:lstStyle/>
          <a:p>
            <a:r>
              <a:rPr lang="en-US" dirty="0"/>
              <a:t>The NT epistles of Paul call us to make use of the Psalms in our worship and fellowship.   These inspired prayers from ancient Israel, though often expressing complaint and despair, always seem to end with the recognition that God is in control and will be the ultimate solution for every difficulty.</a:t>
            </a:r>
          </a:p>
          <a:p>
            <a:pPr lvl="1"/>
            <a:r>
              <a:rPr lang="en-US" dirty="0"/>
              <a:t>Encouragement to Sing Psalms</a:t>
            </a:r>
          </a:p>
          <a:p>
            <a:pPr lvl="1"/>
            <a:r>
              <a:rPr lang="en-US" dirty="0"/>
              <a:t>Psalms from Darkness to Light</a:t>
            </a:r>
          </a:p>
          <a:p>
            <a:pPr lvl="1"/>
            <a:r>
              <a:rPr lang="en-US" dirty="0"/>
              <a:t>Summary</a:t>
            </a:r>
          </a:p>
        </p:txBody>
      </p:sp>
    </p:spTree>
    <p:extLst>
      <p:ext uri="{BB962C8B-B14F-4D97-AF65-F5344CB8AC3E}">
        <p14:creationId xmlns:p14="http://schemas.microsoft.com/office/powerpoint/2010/main" val="3550073823"/>
      </p:ext>
    </p:extLst>
  </p:cSld>
  <p:clrMapOvr>
    <a:masterClrMapping/>
  </p:clrMapOvr>
  <p:transition spd="med">
    <p:random/>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Encouragement to Sing Psalms</a:t>
            </a:r>
          </a:p>
        </p:txBody>
      </p:sp>
      <p:sp>
        <p:nvSpPr>
          <p:cNvPr id="3" name="Content Placeholder 2"/>
          <p:cNvSpPr>
            <a:spLocks noGrp="1"/>
          </p:cNvSpPr>
          <p:nvPr>
            <p:ph idx="1"/>
          </p:nvPr>
        </p:nvSpPr>
        <p:spPr/>
        <p:txBody>
          <a:bodyPr>
            <a:normAutofit fontScale="92500"/>
          </a:bodyPr>
          <a:lstStyle/>
          <a:p>
            <a:r>
              <a:rPr lang="en-US" dirty="0"/>
              <a:t>How does the apostle Paul encourage the Ephesian believers to express the fulness of the Spirit? (</a:t>
            </a:r>
            <a:r>
              <a:rPr lang="en-US" dirty="0">
                <a:hlinkClick r:id="rId4" action="ppaction://hlinksldjump"/>
              </a:rPr>
              <a:t>Eph 5:18-19</a:t>
            </a:r>
            <a:r>
              <a:rPr lang="en-US" dirty="0"/>
              <a:t>)</a:t>
            </a:r>
          </a:p>
          <a:p>
            <a:r>
              <a:rPr lang="en-US" dirty="0"/>
              <a:t>What similar encouragement does Paul give to the Colossians? (</a:t>
            </a:r>
            <a:r>
              <a:rPr lang="en-US" dirty="0">
                <a:hlinkClick r:id="rId5" action="ppaction://hlinksldjump"/>
              </a:rPr>
              <a:t>Col 3:16</a:t>
            </a:r>
            <a:r>
              <a:rPr lang="en-US" dirty="0"/>
              <a:t>)</a:t>
            </a:r>
          </a:p>
          <a:p>
            <a:r>
              <a:rPr lang="en-US" dirty="0"/>
              <a:t>How does James encourage his readers to use the Psalms? (</a:t>
            </a:r>
            <a:r>
              <a:rPr lang="en-US" dirty="0">
                <a:hlinkClick r:id="rId6" action="ppaction://hlinksldjump"/>
              </a:rPr>
              <a:t>James 5:13</a:t>
            </a:r>
            <a:r>
              <a:rPr lang="en-US" dirty="0"/>
              <a:t>)</a:t>
            </a:r>
          </a:p>
        </p:txBody>
      </p:sp>
    </p:spTree>
    <p:extLst>
      <p:ext uri="{BB962C8B-B14F-4D97-AF65-F5344CB8AC3E}">
        <p14:creationId xmlns:p14="http://schemas.microsoft.com/office/powerpoint/2010/main" val="3882664668"/>
      </p:ext>
    </p:extLst>
  </p:cSld>
  <p:clrMapOvr>
    <a:masterClrMapping/>
  </p:clrMapOvr>
  <p:transition spd="med">
    <p:random/>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Psalms from Darkness to Light</a:t>
            </a:r>
          </a:p>
        </p:txBody>
      </p:sp>
      <p:sp>
        <p:nvSpPr>
          <p:cNvPr id="3" name="Content Placeholder 2"/>
          <p:cNvSpPr>
            <a:spLocks noGrp="1"/>
          </p:cNvSpPr>
          <p:nvPr>
            <p:ph idx="1"/>
          </p:nvPr>
        </p:nvSpPr>
        <p:spPr>
          <a:xfrm>
            <a:off x="3505200" y="1676400"/>
            <a:ext cx="5562600" cy="4876800"/>
          </a:xfrm>
        </p:spPr>
        <p:txBody>
          <a:bodyPr>
            <a:normAutofit/>
          </a:bodyPr>
          <a:lstStyle/>
          <a:p>
            <a:r>
              <a:rPr lang="en-US" dirty="0"/>
              <a:t>How do the following Psalms begin in the darkness of despair yet transition to the light of hope in the goodness of God?</a:t>
            </a:r>
          </a:p>
          <a:p>
            <a:pPr lvl="1"/>
            <a:r>
              <a:rPr lang="en-US" dirty="0"/>
              <a:t>Psalm 44</a:t>
            </a:r>
          </a:p>
          <a:p>
            <a:pPr lvl="1"/>
            <a:r>
              <a:rPr lang="en-US" dirty="0"/>
              <a:t>Psalm 22</a:t>
            </a:r>
          </a:p>
          <a:p>
            <a:pPr lvl="1"/>
            <a:r>
              <a:rPr lang="en-US" dirty="0"/>
              <a:t>Psalm 13</a:t>
            </a:r>
          </a:p>
          <a:p>
            <a:endParaRPr lang="en-US" dirty="0"/>
          </a:p>
        </p:txBody>
      </p:sp>
    </p:spTree>
    <p:extLst>
      <p:ext uri="{BB962C8B-B14F-4D97-AF65-F5344CB8AC3E}">
        <p14:creationId xmlns:p14="http://schemas.microsoft.com/office/powerpoint/2010/main" val="4130266323"/>
      </p:ext>
    </p:extLst>
  </p:cSld>
  <p:clrMapOvr>
    <a:masterClrMapping/>
  </p:clrMapOvr>
  <p:transition spd="med">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92457-7DA0-8C40-9C3E-185E3D9EF303}"/>
              </a:ext>
            </a:extLst>
          </p:cNvPr>
          <p:cNvSpPr>
            <a:spLocks noGrp="1"/>
          </p:cNvSpPr>
          <p:nvPr>
            <p:ph type="title"/>
          </p:nvPr>
        </p:nvSpPr>
        <p:spPr/>
        <p:txBody>
          <a:bodyPr/>
          <a:lstStyle/>
          <a:p>
            <a:r>
              <a:rPr lang="en-US" dirty="0"/>
              <a:t>Psalm 44</a:t>
            </a:r>
          </a:p>
        </p:txBody>
      </p:sp>
      <p:sp>
        <p:nvSpPr>
          <p:cNvPr id="3" name="Content Placeholder 2">
            <a:extLst>
              <a:ext uri="{FF2B5EF4-FFF2-40B4-BE49-F238E27FC236}">
                <a16:creationId xmlns:a16="http://schemas.microsoft.com/office/drawing/2014/main" id="{B9883238-1820-8B1A-A54D-8DA58760DCF1}"/>
              </a:ext>
            </a:extLst>
          </p:cNvPr>
          <p:cNvSpPr>
            <a:spLocks noGrp="1"/>
          </p:cNvSpPr>
          <p:nvPr>
            <p:ph idx="1"/>
          </p:nvPr>
        </p:nvSpPr>
        <p:spPr/>
        <p:txBody>
          <a:bodyPr>
            <a:normAutofit fontScale="85000" lnSpcReduction="20000"/>
          </a:bodyPr>
          <a:lstStyle/>
          <a:p>
            <a:r>
              <a:rPr lang="en-US" dirty="0"/>
              <a:t>Outline</a:t>
            </a:r>
          </a:p>
          <a:p>
            <a:pPr lvl="1"/>
            <a:r>
              <a:rPr lang="en-US" dirty="0"/>
              <a:t>The Past: God’s deliverance of our ancestors in olden days. (verses 1-8)</a:t>
            </a:r>
          </a:p>
          <a:p>
            <a:pPr lvl="1"/>
            <a:r>
              <a:rPr lang="en-US" dirty="0"/>
              <a:t>The Present: God’s apparent indifference to our present defeats. (Verses 9-16)</a:t>
            </a:r>
          </a:p>
          <a:p>
            <a:pPr lvl="1"/>
            <a:r>
              <a:rPr lang="en-US" dirty="0"/>
              <a:t>Claim of Innocence: We have not forsaken God or the covenant. (Verses 17-22)</a:t>
            </a:r>
          </a:p>
          <a:p>
            <a:pPr lvl="1"/>
            <a:r>
              <a:rPr lang="en-US" dirty="0"/>
              <a:t>The Plea: Awaken, rise up, and deliver us (Verses 23-26)  [</a:t>
            </a:r>
            <a:r>
              <a:rPr lang="en-US" dirty="0">
                <a:hlinkClick r:id="rId3" action="ppaction://hlinksldjump"/>
              </a:rPr>
              <a:t>Link</a:t>
            </a:r>
            <a:r>
              <a:rPr lang="en-US" dirty="0"/>
              <a:t>]</a:t>
            </a:r>
          </a:p>
          <a:p>
            <a:r>
              <a:rPr lang="en-US" dirty="0"/>
              <a:t>How can this psalm teach us to pray more honestly and effectively?</a:t>
            </a:r>
          </a:p>
          <a:p>
            <a:endParaRPr lang="en-US" dirty="0"/>
          </a:p>
          <a:p>
            <a:pPr lvl="1"/>
            <a:endParaRPr lang="en-US" dirty="0"/>
          </a:p>
          <a:p>
            <a:pPr lvl="1"/>
            <a:endParaRPr lang="en-US" dirty="0"/>
          </a:p>
        </p:txBody>
      </p:sp>
    </p:spTree>
    <p:extLst>
      <p:ext uri="{BB962C8B-B14F-4D97-AF65-F5344CB8AC3E}">
        <p14:creationId xmlns:p14="http://schemas.microsoft.com/office/powerpoint/2010/main" val="3021099641"/>
      </p:ext>
    </p:extLst>
  </p:cSld>
  <p:clrMapOvr>
    <a:masterClrMapping/>
  </p:clrMapOvr>
  <p:transition spd="med">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92457-7DA0-8C40-9C3E-185E3D9EF303}"/>
              </a:ext>
            </a:extLst>
          </p:cNvPr>
          <p:cNvSpPr>
            <a:spLocks noGrp="1"/>
          </p:cNvSpPr>
          <p:nvPr>
            <p:ph type="title"/>
          </p:nvPr>
        </p:nvSpPr>
        <p:spPr/>
        <p:txBody>
          <a:bodyPr/>
          <a:lstStyle/>
          <a:p>
            <a:r>
              <a:rPr lang="en-US" dirty="0"/>
              <a:t>Psalm 22</a:t>
            </a:r>
          </a:p>
        </p:txBody>
      </p:sp>
      <p:sp>
        <p:nvSpPr>
          <p:cNvPr id="3" name="Content Placeholder 2">
            <a:extLst>
              <a:ext uri="{FF2B5EF4-FFF2-40B4-BE49-F238E27FC236}">
                <a16:creationId xmlns:a16="http://schemas.microsoft.com/office/drawing/2014/main" id="{B9883238-1820-8B1A-A54D-8DA58760DCF1}"/>
              </a:ext>
            </a:extLst>
          </p:cNvPr>
          <p:cNvSpPr>
            <a:spLocks noGrp="1"/>
          </p:cNvSpPr>
          <p:nvPr>
            <p:ph idx="1"/>
          </p:nvPr>
        </p:nvSpPr>
        <p:spPr/>
        <p:txBody>
          <a:bodyPr>
            <a:normAutofit fontScale="92500"/>
          </a:bodyPr>
          <a:lstStyle/>
          <a:p>
            <a:r>
              <a:rPr lang="en-US" dirty="0"/>
              <a:t>Outline</a:t>
            </a:r>
          </a:p>
          <a:p>
            <a:pPr lvl="1"/>
            <a:r>
              <a:rPr lang="en-US" dirty="0"/>
              <a:t>Why have you forsaken me? (Verses 1-21)</a:t>
            </a:r>
          </a:p>
          <a:p>
            <a:pPr lvl="1"/>
            <a:r>
              <a:rPr lang="en-US" dirty="0"/>
              <a:t>Plea for deliverance (Verses 19-21)</a:t>
            </a:r>
          </a:p>
          <a:p>
            <a:pPr lvl="1"/>
            <a:r>
              <a:rPr lang="en-US" dirty="0"/>
              <a:t>Praise for hearing and answering prayer (verses 22-31) [</a:t>
            </a:r>
            <a:r>
              <a:rPr lang="en-US" dirty="0">
                <a:hlinkClick r:id="rId3" action="ppaction://hlinksldjump"/>
              </a:rPr>
              <a:t>Link</a:t>
            </a:r>
            <a:r>
              <a:rPr lang="en-US" dirty="0"/>
              <a:t>]</a:t>
            </a:r>
          </a:p>
          <a:p>
            <a:r>
              <a:rPr lang="en-US" dirty="0"/>
              <a:t>What can we learn from this Psalm that can teach us to pray more earnestly and effectively?</a:t>
            </a:r>
          </a:p>
          <a:p>
            <a:endParaRPr lang="en-US" dirty="0"/>
          </a:p>
          <a:p>
            <a:endParaRPr lang="en-US" dirty="0"/>
          </a:p>
          <a:p>
            <a:pPr lvl="1"/>
            <a:endParaRPr lang="en-US" dirty="0"/>
          </a:p>
          <a:p>
            <a:pPr lvl="1"/>
            <a:endParaRPr lang="en-US" dirty="0"/>
          </a:p>
        </p:txBody>
      </p:sp>
    </p:spTree>
    <p:extLst>
      <p:ext uri="{BB962C8B-B14F-4D97-AF65-F5344CB8AC3E}">
        <p14:creationId xmlns:p14="http://schemas.microsoft.com/office/powerpoint/2010/main" val="204724379"/>
      </p:ext>
    </p:extLst>
  </p:cSld>
  <p:clrMapOvr>
    <a:masterClrMapping/>
  </p:clrMapOvr>
  <p:transition spd="med">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92457-7DA0-8C40-9C3E-185E3D9EF303}"/>
              </a:ext>
            </a:extLst>
          </p:cNvPr>
          <p:cNvSpPr>
            <a:spLocks noGrp="1"/>
          </p:cNvSpPr>
          <p:nvPr>
            <p:ph type="title"/>
          </p:nvPr>
        </p:nvSpPr>
        <p:spPr/>
        <p:txBody>
          <a:bodyPr/>
          <a:lstStyle/>
          <a:p>
            <a:r>
              <a:rPr lang="en-US" dirty="0"/>
              <a:t>Psalm 13</a:t>
            </a:r>
          </a:p>
        </p:txBody>
      </p:sp>
      <p:sp>
        <p:nvSpPr>
          <p:cNvPr id="3" name="Content Placeholder 2">
            <a:extLst>
              <a:ext uri="{FF2B5EF4-FFF2-40B4-BE49-F238E27FC236}">
                <a16:creationId xmlns:a16="http://schemas.microsoft.com/office/drawing/2014/main" id="{B9883238-1820-8B1A-A54D-8DA58760DCF1}"/>
              </a:ext>
            </a:extLst>
          </p:cNvPr>
          <p:cNvSpPr>
            <a:spLocks noGrp="1"/>
          </p:cNvSpPr>
          <p:nvPr>
            <p:ph idx="1"/>
          </p:nvPr>
        </p:nvSpPr>
        <p:spPr/>
        <p:txBody>
          <a:bodyPr>
            <a:normAutofit fontScale="85000" lnSpcReduction="20000"/>
          </a:bodyPr>
          <a:lstStyle/>
          <a:p>
            <a:r>
              <a:rPr lang="en-US" dirty="0"/>
              <a:t>Outline</a:t>
            </a:r>
          </a:p>
          <a:p>
            <a:pPr lvl="1"/>
            <a:r>
              <a:rPr lang="en-US" dirty="0"/>
              <a:t>Lament (Verses 1-2)</a:t>
            </a:r>
          </a:p>
          <a:p>
            <a:pPr lvl="1"/>
            <a:r>
              <a:rPr lang="en-US" dirty="0"/>
              <a:t>Plea for deliverance (Verses 3-4)</a:t>
            </a:r>
          </a:p>
          <a:p>
            <a:pPr lvl="1"/>
            <a:r>
              <a:rPr lang="en-US" dirty="0"/>
              <a:t>Praise (verses 5-6)  [</a:t>
            </a:r>
            <a:r>
              <a:rPr lang="en-US" dirty="0">
                <a:hlinkClick r:id="rId3" action="ppaction://hlinksldjump"/>
              </a:rPr>
              <a:t>Link</a:t>
            </a:r>
            <a:r>
              <a:rPr lang="en-US" dirty="0"/>
              <a:t>]</a:t>
            </a:r>
          </a:p>
          <a:p>
            <a:r>
              <a:rPr lang="en-US" dirty="0"/>
              <a:t>What can we learn from this Psalm that can teach us to pray more earnestly and effectively?</a:t>
            </a:r>
          </a:p>
          <a:p>
            <a:r>
              <a:rPr lang="en-US" dirty="0"/>
              <a:t>How should we relate to these psalms of lament if we are not going through these times of difficulty and distress that they describe? How should they inform our prayer life in that case?</a:t>
            </a:r>
          </a:p>
          <a:p>
            <a:endParaRPr lang="en-US" dirty="0"/>
          </a:p>
          <a:p>
            <a:endParaRPr lang="en-US" dirty="0"/>
          </a:p>
          <a:p>
            <a:pPr lvl="1"/>
            <a:endParaRPr lang="en-US" dirty="0"/>
          </a:p>
          <a:p>
            <a:pPr lvl="1"/>
            <a:endParaRPr lang="en-US" dirty="0"/>
          </a:p>
        </p:txBody>
      </p:sp>
    </p:spTree>
    <p:extLst>
      <p:ext uri="{BB962C8B-B14F-4D97-AF65-F5344CB8AC3E}">
        <p14:creationId xmlns:p14="http://schemas.microsoft.com/office/powerpoint/2010/main" val="1450458766"/>
      </p:ext>
    </p:extLst>
  </p:cSld>
  <p:clrMapOvr>
    <a:masterClrMapping/>
  </p:clrMapOvr>
  <p:transition spd="med">
    <p:random/>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1815E-2377-42EB-BA10-62C340867B80}"/>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7DE1544C-4EB3-4B32-ADDD-9CC825BD1ED8}"/>
              </a:ext>
            </a:extLst>
          </p:cNvPr>
          <p:cNvSpPr>
            <a:spLocks noGrp="1"/>
          </p:cNvSpPr>
          <p:nvPr>
            <p:ph idx="1"/>
          </p:nvPr>
        </p:nvSpPr>
        <p:spPr>
          <a:xfrm>
            <a:off x="3505200" y="1676400"/>
            <a:ext cx="5562600" cy="5105400"/>
          </a:xfrm>
        </p:spPr>
        <p:txBody>
          <a:bodyPr>
            <a:normAutofit fontScale="70000" lnSpcReduction="20000"/>
          </a:bodyPr>
          <a:lstStyle/>
          <a:p>
            <a:r>
              <a:rPr lang="en-US" dirty="0"/>
              <a:t>Jesus was a man of prayer. Although the divine Son of God, He spent hours in prayer.  How much more do we need to make prayer a priority.</a:t>
            </a:r>
          </a:p>
          <a:p>
            <a:r>
              <a:rPr lang="en-US" dirty="0"/>
              <a:t>In giving His disciples the Lord’s Prayer, Jesus was likely giving them an outline for prayer giving them the subjects and themes they could focus on as they prayed.</a:t>
            </a:r>
          </a:p>
          <a:p>
            <a:r>
              <a:rPr lang="en-US" dirty="0"/>
              <a:t>The Psalms are the prayer book of the Bible.  </a:t>
            </a:r>
          </a:p>
          <a:p>
            <a:r>
              <a:rPr lang="en-US" dirty="0"/>
              <a:t>These inspired prayers are included in the Bible to show us how God’s people prayed in ancient times and to teach us how we can pray today.</a:t>
            </a:r>
          </a:p>
          <a:p>
            <a:r>
              <a:rPr lang="en-US" dirty="0"/>
              <a:t>Prayer does not always have to be spontaneous and unscripted.  Jesus prayed the opening words of Ps 22 from the cross.</a:t>
            </a:r>
          </a:p>
          <a:p>
            <a:endParaRPr lang="en-US" dirty="0"/>
          </a:p>
        </p:txBody>
      </p:sp>
    </p:spTree>
    <p:extLst>
      <p:ext uri="{BB962C8B-B14F-4D97-AF65-F5344CB8AC3E}">
        <p14:creationId xmlns:p14="http://schemas.microsoft.com/office/powerpoint/2010/main" val="3213784883"/>
      </p:ext>
    </p:extLst>
  </p:cSld>
  <p:clrMapOvr>
    <a:masterClrMapping/>
  </p:clrMapOvr>
  <p:transition spd="med">
    <p:random/>
  </p:transition>
</p:sld>
</file>

<file path=ppt/theme/theme1.xml><?xml version="1.0" encoding="utf-8"?>
<a:theme xmlns:a="http://schemas.openxmlformats.org/drawingml/2006/main" name="2_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1308876</TotalTime>
  <Words>5531</Words>
  <Application>Microsoft Office PowerPoint</Application>
  <PresentationFormat>On-screen Show (4:3)</PresentationFormat>
  <Paragraphs>340</Paragraphs>
  <Slides>20</Slides>
  <Notes>19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20</vt:i4>
      </vt:variant>
    </vt:vector>
  </HeadingPairs>
  <TitlesOfParts>
    <vt:vector size="27" baseType="lpstr">
      <vt:lpstr>Arial</vt:lpstr>
      <vt:lpstr>Arial</vt:lpstr>
      <vt:lpstr>Arial Rounded MT Bold</vt:lpstr>
      <vt:lpstr>Calibri</vt:lpstr>
      <vt:lpstr>Open Sans</vt:lpstr>
      <vt:lpstr>2_Default Design</vt:lpstr>
      <vt:lpstr>Default Design</vt:lpstr>
      <vt:lpstr>Psalms</vt:lpstr>
      <vt:lpstr>Memory Text Luke 11:1 NKJV</vt:lpstr>
      <vt:lpstr>Overview</vt:lpstr>
      <vt:lpstr>Encouragement to Sing Psalms</vt:lpstr>
      <vt:lpstr>Psalms from Darkness to Light</vt:lpstr>
      <vt:lpstr>Psalm 44</vt:lpstr>
      <vt:lpstr>Psalm 22</vt:lpstr>
      <vt:lpstr>Psalm 13</vt:lpstr>
      <vt:lpstr>Summary</vt:lpstr>
      <vt:lpstr>Summary</vt:lpstr>
      <vt:lpstr>Summary</vt:lpstr>
      <vt:lpstr>PowerPoint Presentation</vt:lpstr>
      <vt:lpstr>Ephesians 5:18-19 ESV</vt:lpstr>
      <vt:lpstr>Colossians 3:16 ESV</vt:lpstr>
      <vt:lpstr>James 5:13 NKJV</vt:lpstr>
      <vt:lpstr>Past and Present</vt:lpstr>
      <vt:lpstr>Innocence and Plea </vt:lpstr>
      <vt:lpstr>Psalm 22:14-18 NIV</vt:lpstr>
      <vt:lpstr>The Plea and the Praise</vt:lpstr>
      <vt:lpstr>Psalm 13:1-6 NIV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2: Teach Us to Pray</dc:title>
  <dc:subject>Psalms</dc:subject>
  <dc:creator>Kenneth J. McNulty</dc:creator>
  <cp:lastModifiedBy>Kenneth McNulty</cp:lastModifiedBy>
  <cp:revision>22264</cp:revision>
  <cp:lastPrinted>2016-06-03T16:02:10Z</cp:lastPrinted>
  <dcterms:created xsi:type="dcterms:W3CDTF">2005-09-30T23:50:48Z</dcterms:created>
  <dcterms:modified xsi:type="dcterms:W3CDTF">2024-01-12T06:07:45Z</dcterms:modified>
  <cp:category>Bible Book</cp:category>
</cp:coreProperties>
</file>