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4"/>
  </p:notesMasterIdLst>
  <p:handoutMasterIdLst>
    <p:handoutMasterId r:id="rId25"/>
  </p:handoutMasterIdLst>
  <p:sldIdLst>
    <p:sldId id="2889" r:id="rId3"/>
    <p:sldId id="2110" r:id="rId4"/>
    <p:sldId id="3067" r:id="rId5"/>
    <p:sldId id="1978" r:id="rId6"/>
    <p:sldId id="3119" r:id="rId7"/>
    <p:sldId id="2845" r:id="rId8"/>
    <p:sldId id="2914" r:id="rId9"/>
    <p:sldId id="3126" r:id="rId10"/>
    <p:sldId id="2915" r:id="rId11"/>
    <p:sldId id="3118" r:id="rId12"/>
    <p:sldId id="2949" r:id="rId13"/>
    <p:sldId id="1855" r:id="rId14"/>
    <p:sldId id="2999" r:id="rId15"/>
    <p:sldId id="2029" r:id="rId16"/>
    <p:sldId id="3128" r:id="rId17"/>
    <p:sldId id="629" r:id="rId18"/>
    <p:sldId id="2913" r:id="rId19"/>
    <p:sldId id="2946" r:id="rId20"/>
    <p:sldId id="3127" r:id="rId21"/>
    <p:sldId id="2863" r:id="rId22"/>
    <p:sldId id="2033"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0" autoAdjust="0"/>
    <p:restoredTop sz="61820" autoAdjust="0"/>
  </p:normalViewPr>
  <p:slideViewPr>
    <p:cSldViewPr>
      <p:cViewPr varScale="1">
        <p:scale>
          <a:sx n="52" d="100"/>
          <a:sy n="52" d="100"/>
        </p:scale>
        <p:origin x="1776"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3/7/2024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What Scriptures do you think the apostle Paul had in mind when he wrote these verses?</a:t>
            </a:r>
          </a:p>
          <a:p>
            <a:pPr marL="274320" indent="-274320" eaLnBrk="1" hangingPunct="1">
              <a:lnSpc>
                <a:spcPct val="80000"/>
              </a:lnSpc>
            </a:pPr>
            <a:r>
              <a:rPr lang="en-US" dirty="0"/>
              <a:t>1.  Well the holy scriptures that Timothy had as a child would have been just the OT scriptures.</a:t>
            </a:r>
          </a:p>
          <a:p>
            <a:pPr marL="274320" indent="-274320" eaLnBrk="1" hangingPunct="1">
              <a:lnSpc>
                <a:spcPct val="80000"/>
              </a:lnSpc>
            </a:pPr>
            <a:r>
              <a:rPr lang="en-US" dirty="0"/>
              <a:t>2.  The NT canon of Scriptures was by no means complete even as Paul was writing this.</a:t>
            </a:r>
          </a:p>
          <a:p>
            <a:pPr marL="274320" indent="-274320" eaLnBrk="1" hangingPunct="1">
              <a:lnSpc>
                <a:spcPct val="80000"/>
              </a:lnSpc>
            </a:pPr>
            <a:r>
              <a:rPr lang="en-US" dirty="0"/>
              <a:t>3.  Paul says that “all Scripture” is God-breathed or inspired by God, so this would certainly include the OT scriptures.</a:t>
            </a:r>
          </a:p>
          <a:p>
            <a:pPr marL="274320" indent="-274320" eaLnBrk="1" hangingPunct="1">
              <a:lnSpc>
                <a:spcPct val="80000"/>
              </a:lnSpc>
            </a:pPr>
            <a:endParaRPr lang="en-US" dirty="0"/>
          </a:p>
          <a:p>
            <a:pPr marL="274320" indent="-274320" eaLnBrk="1" hangingPunct="1">
              <a:lnSpc>
                <a:spcPct val="80000"/>
              </a:lnSpc>
            </a:pPr>
            <a:r>
              <a:rPr lang="en-US" b="1" dirty="0"/>
              <a:t>Q2: And what are the OT scriptures profitable for?</a:t>
            </a:r>
          </a:p>
          <a:p>
            <a:pPr marL="274320" indent="-274320" eaLnBrk="1" hangingPunct="1">
              <a:lnSpc>
                <a:spcPct val="80000"/>
              </a:lnSpc>
            </a:pPr>
            <a:r>
              <a:rPr lang="en-US" dirty="0"/>
              <a:t>1.  For doctrine, for reproof, for correction for instruction in righteousness.</a:t>
            </a:r>
          </a:p>
          <a:p>
            <a:pPr marL="274320" indent="-274320" eaLnBrk="1" hangingPunct="1">
              <a:lnSpc>
                <a:spcPct val="80000"/>
              </a:lnSpc>
            </a:pPr>
            <a:r>
              <a:rPr lang="en-US" dirty="0"/>
              <a:t>2.  So Paul is saying we need to pay attention to the things that are written in the Scriptures.</a:t>
            </a:r>
          </a:p>
          <a:p>
            <a:pPr marL="274320" indent="-274320" eaLnBrk="1" hangingPunct="1">
              <a:lnSpc>
                <a:spcPct val="80000"/>
              </a:lnSpc>
            </a:pPr>
            <a:r>
              <a:rPr lang="en-US" dirty="0"/>
              <a:t>3.  And we need to apply their lessons to ourselves so that we can be profited by their teaching and be reproved, corrected and instructed in righteousness.</a:t>
            </a:r>
          </a:p>
          <a:p>
            <a:pPr marL="274320" indent="-274320" eaLnBrk="1" hangingPunct="1">
              <a:lnSpc>
                <a:spcPct val="80000"/>
              </a:lnSpc>
            </a:pPr>
            <a:r>
              <a:rPr lang="en-US" dirty="0"/>
              <a:t>4.  So in the psalms we are studying this week, we need to apply them to ourselves.</a:t>
            </a:r>
          </a:p>
          <a:p>
            <a:pPr marL="274320" indent="-274320" eaLnBrk="1" hangingPunct="1">
              <a:lnSpc>
                <a:spcPct val="80000"/>
              </a:lnSpc>
            </a:pPr>
            <a:endParaRPr lang="en-US" dirty="0"/>
          </a:p>
          <a:p>
            <a:pPr marL="274320" indent="-274320" eaLnBrk="1" hangingPunct="1">
              <a:lnSpc>
                <a:spcPct val="80000"/>
              </a:lnSpc>
            </a:pPr>
            <a:endParaRPr lang="en-US" b="1" dirty="0"/>
          </a:p>
          <a:p>
            <a:pPr marL="274320" indent="-274320" eaLnBrk="1" hangingPunct="1">
              <a:lnSpc>
                <a:spcPct val="80000"/>
              </a:lnSpc>
            </a:pPr>
            <a:endParaRPr lang="en-US" b="0" dirty="0"/>
          </a:p>
          <a:p>
            <a:pPr marL="274320" indent="-274320" eaLnBrk="1" hangingPunct="1">
              <a:lnSpc>
                <a:spcPct val="80000"/>
              </a:lnSpc>
            </a:pPr>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r>
              <a:rPr lang="en-US" b="1" dirty="0"/>
              <a:t>Q1: Why does Paul say all these things happened to them?</a:t>
            </a:r>
          </a:p>
          <a:p>
            <a:pPr marL="274320" indent="-274320" eaLnBrk="1" hangingPunct="1"/>
            <a:r>
              <a:rPr lang="en-US" b="0" dirty="0"/>
              <a:t>1.  They were examples to us, and they were written down for our admonition or instruction.</a:t>
            </a:r>
          </a:p>
          <a:p>
            <a:pPr marL="274320" indent="-274320" eaLnBrk="1" hangingPunct="1"/>
            <a:r>
              <a:rPr lang="en-US" b="0" dirty="0"/>
              <a:t>2.  God wants us to learn from their mistakes so that we don’t make the same mistakes ourselves.</a:t>
            </a:r>
          </a:p>
          <a:p>
            <a:pPr marL="274320" indent="-274320" eaLnBrk="1" hangingPunct="1"/>
            <a:r>
              <a:rPr lang="en-US" b="0" dirty="0"/>
              <a:t>3.  God is instructing us by giving us an account of the victories and defeats in the history of His people.</a:t>
            </a:r>
          </a:p>
          <a:p>
            <a:pPr marL="274320" indent="-274320" eaLnBrk="1" hangingPunct="1"/>
            <a:r>
              <a:rPr lang="en-US" b="0" dirty="0"/>
              <a:t>4.  Through it all we see the faithfulness of God in spite of the unfaithfulness of His people.</a:t>
            </a:r>
          </a:p>
          <a:p>
            <a:pPr marL="274320" indent="-274320" eaLnBrk="1" hangingPunct="1"/>
            <a:r>
              <a:rPr lang="en-US" b="0" dirty="0"/>
              <a:t>5.  But the disobedience brought discipline and difficulties, death and defeat.</a:t>
            </a:r>
          </a:p>
          <a:p>
            <a:pPr marL="274320" indent="-274320" eaLnBrk="1" hangingPunct="1"/>
            <a:r>
              <a:rPr lang="en-US" b="0" dirty="0"/>
              <a:t>6.  So Paul says, let’s not lust after evil things as they also lusted.</a:t>
            </a:r>
          </a:p>
          <a:p>
            <a:pPr marL="274320" indent="-274320" eaLnBrk="1" hangingPunct="1"/>
            <a:r>
              <a:rPr lang="en-US" b="0" dirty="0"/>
              <a:t>7.  Obedience brings blessings and fellowship with our Lord.</a:t>
            </a:r>
          </a:p>
          <a:p>
            <a:pPr marL="274320" indent="-274320" eaLnBrk="1" hangingPunct="1"/>
            <a:r>
              <a:rPr lang="en-US" b="0" dirty="0"/>
              <a:t>8.  God’s commandments are given to us for our own good, and life is always better when we obey.</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 are the descendants of Abraham according to this verse?</a:t>
            </a:r>
          </a:p>
          <a:p>
            <a:pPr marL="274320" indent="-274320"/>
            <a:r>
              <a:rPr lang="en-US" b="0" dirty="0"/>
              <a:t>1.  All those who are Christ’s are Abraham’s seed.</a:t>
            </a:r>
          </a:p>
          <a:p>
            <a:pPr marL="274320" indent="-274320"/>
            <a:r>
              <a:rPr lang="en-US" b="0" dirty="0"/>
              <a:t>2.  So Abraham is our father because we are in Christ, and Christ was the seed of Abraham who, according to the covenant, would bring blessings to all the families of the world.</a:t>
            </a:r>
          </a:p>
          <a:p>
            <a:pPr marL="274320" indent="-274320"/>
            <a:r>
              <a:rPr lang="en-US" b="0" dirty="0"/>
              <a:t>3.  What a blessing to be Abraham’s seed and be an heir of the promises of God!</a:t>
            </a:r>
          </a:p>
          <a:p>
            <a:pPr marL="274320" indent="-274320"/>
            <a:r>
              <a:rPr lang="en-US" b="0" dirty="0"/>
              <a:t>4.  So Paul makes this plain in other verses as well.</a:t>
            </a:r>
          </a:p>
          <a:p>
            <a:pPr marL="274320" indent="-274320"/>
            <a:r>
              <a:rPr lang="en-US" b="1" dirty="0"/>
              <a:t>Romans 2:28-29 NKJV </a:t>
            </a:r>
            <a:r>
              <a:rPr lang="en-US" b="0" dirty="0"/>
              <a:t>- For he is not a Jew who is one outwardly, … 29 but he is a Jew who is one inwardly; </a:t>
            </a:r>
          </a:p>
          <a:p>
            <a:pPr marL="274320" indent="-274320"/>
            <a:r>
              <a:rPr lang="en-US" b="0" dirty="0"/>
              <a:t>5.  He ends Galatians by referring to the Christian church as “the Israel of God.”</a:t>
            </a:r>
          </a:p>
          <a:p>
            <a:pPr marL="274320" indent="-274320"/>
            <a:r>
              <a:rPr lang="en-US" b="0" dirty="0"/>
              <a:t>6.  In Romans 11, he talks about the natural branches being broken off of the olive tree, which is Israel, and the wild olive branches, the Gentiles, being grafted in.</a:t>
            </a:r>
          </a:p>
          <a:p>
            <a:pPr marL="274320" indent="-274320"/>
            <a:r>
              <a:rPr lang="en-US" b="0" dirty="0"/>
              <a:t>7.  Peter applies the old testament titles of Israel to the Christian church:</a:t>
            </a:r>
          </a:p>
          <a:p>
            <a:pPr marL="274320" indent="-274320"/>
            <a:r>
              <a:rPr lang="en-US" b="1" dirty="0"/>
              <a:t>1 Peter 2:9-10 NKJV </a:t>
            </a:r>
            <a:r>
              <a:rPr lang="en-US" b="0" dirty="0"/>
              <a:t>- 9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a:t>
            </a:r>
          </a:p>
          <a:p>
            <a:pPr marL="274320" indent="-274320"/>
            <a:r>
              <a:rPr lang="en-US" b="0" dirty="0"/>
              <a:t>8.  So as Spiritual Israel, we are now God’s chosen people, His treasured possession.</a:t>
            </a:r>
          </a:p>
          <a:p>
            <a:pPr marL="274320" indent="-274320"/>
            <a:r>
              <a:rPr lang="en-US" b="0" dirty="0"/>
              <a:t>9.  And our spiritual roots go back to Abraham, Isaac, and Jacob.</a:t>
            </a:r>
          </a:p>
          <a:p>
            <a:pPr marL="274320" indent="-274320"/>
            <a:r>
              <a:rPr lang="en-US" b="0" dirty="0"/>
              <a:t>10. Our spiritual ancestors were slaves in the land of Egypt and God brought them out with a mighty arm.</a:t>
            </a:r>
          </a:p>
          <a:p>
            <a:pPr marL="274320" indent="-274320"/>
            <a:r>
              <a:rPr lang="en-US" b="0" dirty="0"/>
              <a:t>11. As we consider these historical psalms, let us be aware that they are the history of our own spiritual ancestors.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[Go to next slide.]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Why such emphasis in this psalm on the failure of God’s people?</a:t>
            </a:r>
          </a:p>
          <a:p>
            <a:pPr marL="274320" indent="-274320"/>
            <a:r>
              <a:rPr lang="en-US" dirty="0"/>
              <a:t>1.  Once again we see that the Bible records the unvarnished truth of our fallenness.</a:t>
            </a:r>
          </a:p>
          <a:p>
            <a:pPr marL="274320" indent="-274320"/>
            <a:r>
              <a:rPr lang="en-US" dirty="0"/>
              <a:t>2.  And our tendency to forget is a warning that this psalm reminds us to pass along to the next generation.</a:t>
            </a:r>
          </a:p>
          <a:p>
            <a:pPr marL="274320" indent="-274320"/>
            <a:r>
              <a:rPr lang="en-US" dirty="0"/>
              <a:t>3.  This is a warning to us not to forget God’s mighty acts in the history of His people.</a:t>
            </a:r>
          </a:p>
          <a:p>
            <a:pPr marL="274320" indent="-274320"/>
            <a:r>
              <a:rPr lang="en-US" dirty="0"/>
              <a:t>4.  The Israelites that God delivered from Egypt saw the Lord’s power to deliver; they saw the Red Sea parted and crossed on dry ground.</a:t>
            </a:r>
          </a:p>
          <a:p>
            <a:pPr marL="274320" indent="-274320"/>
            <a:r>
              <a:rPr lang="en-US" dirty="0"/>
              <a:t>5.  The waters covered their enemies and drowned them in the sea.</a:t>
            </a:r>
          </a:p>
          <a:p>
            <a:pPr marL="274320" indent="-274320"/>
            <a:r>
              <a:rPr lang="en-US" dirty="0"/>
              <a:t>6.  God provided manna in the wilderness and water to drink, yet they continued to murmur in their discontent with the provisions of God.</a:t>
            </a:r>
          </a:p>
          <a:p>
            <a:pPr marL="274320" indent="-274320"/>
            <a:r>
              <a:rPr lang="en-US" dirty="0"/>
              <a:t>7.  Time and time again they failed to trust in the Lord.</a:t>
            </a:r>
          </a:p>
          <a:p>
            <a:pPr marL="274320" indent="-274320"/>
            <a:r>
              <a:rPr lang="en-US" dirty="0"/>
              <a:t>8.  And the lesson comes down to us: Don’t forget the mighty works of God in our past history and have faith that we worship the same God today.</a:t>
            </a:r>
          </a:p>
          <a:p>
            <a:pPr marL="274320" indent="-274320"/>
            <a:r>
              <a:rPr lang="en-US" dirty="0"/>
              <a:t>9.  Keep reminding ourselves by meditating on the mighty works of our God, especially in creation and redemption.</a:t>
            </a:r>
          </a:p>
          <a:p>
            <a:pPr marL="274320" indent="-274320"/>
            <a:r>
              <a:rPr lang="en-US" dirty="0"/>
              <a:t>10. Let us trust God to provide and deliver.</a:t>
            </a:r>
          </a:p>
          <a:p>
            <a:pPr marL="274320" indent="-274320"/>
            <a:r>
              <a:rPr lang="en-US" dirty="0"/>
              <a:t>11. As Paul wrote in:</a:t>
            </a:r>
          </a:p>
          <a:p>
            <a:pPr marL="274320" indent="-274320"/>
            <a:r>
              <a:rPr lang="en-US" dirty="0"/>
              <a:t>1 Corinthians 10:12 ESV - 12 Therefore let anyone who thinks that he stands take heed lest he fall.</a:t>
            </a:r>
          </a:p>
          <a:p>
            <a:pPr marL="274320" indent="-274320"/>
            <a:r>
              <a:rPr lang="en-US" dirty="0"/>
              <a:t>12. If it happened to them, it can happen to us.  </a:t>
            </a:r>
          </a:p>
          <a:p>
            <a:pPr marL="274320" indent="-274320"/>
            <a:r>
              <a:rPr lang="en-US" dirty="0"/>
              <a:t>13. We are not beyond the reach of temptation.</a:t>
            </a:r>
          </a:p>
          <a:p>
            <a:pPr marL="274320" indent="-274320"/>
            <a:r>
              <a:rPr lang="en-US" dirty="0"/>
              <a:t>14. All of us have fallen and brought disgrace to the name of our Lord.</a:t>
            </a:r>
          </a:p>
          <a:p>
            <a:pPr marL="274320" indent="-274320"/>
            <a:r>
              <a:rPr lang="en-US" dirty="0"/>
              <a:t>15. But God is faithful to offer us forgiveness through the blood of Jesus and restoration to fellowship with Him.</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73743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b="1" dirty="0"/>
              <a:t>Q1:  Who gets the glory for this historical account of the history of God’s people?</a:t>
            </a:r>
          </a:p>
          <a:p>
            <a:pPr marL="274320" indent="-274320"/>
            <a:r>
              <a:rPr lang="en-US" b="0" dirty="0"/>
              <a:t>1.  It’s all about God and what He did to deliver His people and lead them from slavery in Egypt to a new home in the promised land.</a:t>
            </a:r>
          </a:p>
          <a:p>
            <a:pPr marL="274320" indent="-274320"/>
            <a:r>
              <a:rPr lang="en-US" b="0" dirty="0"/>
              <a:t>2.  There is not a single verse that mentions the unfaithfulness of God’s people.</a:t>
            </a:r>
          </a:p>
          <a:p>
            <a:pPr marL="274320" indent="-274320"/>
            <a:endParaRPr lang="en-US" b="0" dirty="0"/>
          </a:p>
          <a:p>
            <a:pPr marL="274320" indent="-274320"/>
            <a:r>
              <a:rPr lang="en-US" b="1" dirty="0"/>
              <a:t>Q2: So what should we learn from this historical account of God’s mighty acts in the deliverance of His people?</a:t>
            </a:r>
          </a:p>
          <a:p>
            <a:pPr marL="274320" indent="-274320"/>
            <a:r>
              <a:rPr lang="en-US" b="0" dirty="0"/>
              <a:t>1.  Here we see a picture of the mighty works of God: His provision, His power, His deliverance, and the glory and praise go to Him.</a:t>
            </a:r>
          </a:p>
          <a:p>
            <a:pPr marL="274320" indent="-274320"/>
            <a:r>
              <a:rPr lang="en-US" b="0" dirty="0"/>
              <a:t>2.  God delivers His chosen people from slavery and leads them into the promised land where they keep His statutes and observe His laws.</a:t>
            </a:r>
          </a:p>
          <a:p>
            <a:pPr marL="274320" indent="-274320"/>
            <a:r>
              <a:rPr lang="en-US" b="0" dirty="0"/>
              <a:t>3.  And we can look at this as a model or a type of what Christ is doing for us.</a:t>
            </a:r>
          </a:p>
          <a:p>
            <a:pPr marL="274320" indent="-274320"/>
            <a:r>
              <a:rPr lang="en-US" b="0" dirty="0"/>
              <a:t>4.  He is leading us from enslavement to sin to the promised land of His kingdom.</a:t>
            </a:r>
          </a:p>
          <a:p>
            <a:pPr marL="274320" indent="-274320"/>
            <a:r>
              <a:rPr lang="en-US" b="0" dirty="0"/>
              <a:t>5.  There, once the curse is lifted, we will keep His statutes and observe His laws.</a:t>
            </a:r>
          </a:p>
          <a:p>
            <a:pPr marL="274320" indent="-274320"/>
            <a:r>
              <a:rPr lang="en-US" b="0" dirty="0"/>
              <a:t>6.  In Christ we have become the “Israel of God” and “heirs of the promise.”</a:t>
            </a:r>
          </a:p>
          <a:p>
            <a:pPr marL="274320" indent="-274320"/>
            <a:r>
              <a:rPr lang="en-US" b="0" dirty="0"/>
              <a:t>7.  And the promise of which we are heirs is the promise of the everlasting covenant of salvation by faith, for which the faithful are promised eternal life.</a:t>
            </a:r>
          </a:p>
          <a:p>
            <a:pPr marL="274320" indent="-274320"/>
            <a:r>
              <a:rPr lang="en-US" b="0" dirty="0"/>
              <a:t>8.  We have even more reason to praise the Lord than the Israelites did.</a:t>
            </a:r>
          </a:p>
          <a:p>
            <a:pPr marL="274320" indent="-274320"/>
            <a:r>
              <a:rPr lang="en-US" b="0" dirty="0"/>
              <a:t>9.  The Lord led them to a land of milk and honey to live a few more years.</a:t>
            </a:r>
          </a:p>
          <a:p>
            <a:pPr marL="274320" indent="-274320"/>
            <a:r>
              <a:rPr lang="en-US" b="0" dirty="0"/>
              <a:t>10. He is leading us to His kingdom to live forever!  Praise the LORD!!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From where is the psalmist writing this psalm?</a:t>
            </a:r>
          </a:p>
          <a:p>
            <a:pPr marL="274320" indent="-274320"/>
            <a:r>
              <a:rPr lang="en-US" b="0" dirty="0"/>
              <a:t>1.  It looks like the psalmist is scattered among the nations.</a:t>
            </a:r>
          </a:p>
          <a:p>
            <a:pPr marL="274320" indent="-274320"/>
            <a:r>
              <a:rPr lang="en-US" b="0" dirty="0"/>
              <a:t>2.  Most likely he is a part of the captives in Babylon.</a:t>
            </a:r>
          </a:p>
          <a:p>
            <a:pPr marL="274320" indent="-274320"/>
            <a:r>
              <a:rPr lang="en-US" b="0" dirty="0"/>
              <a:t>4.  His plea to God is for restoration of God’s people that were scattered among the nations.</a:t>
            </a:r>
          </a:p>
          <a:p>
            <a:pPr marL="274320" indent="-274320"/>
            <a:endParaRPr lang="en-US" b="0" dirty="0"/>
          </a:p>
          <a:p>
            <a:pPr marL="274320" indent="-274320"/>
            <a:r>
              <a:rPr lang="en-US" b="1" dirty="0"/>
              <a:t>Q2: Do you remember Daniel’s prayer in the first part of chapter 9?  He was praying for God to restore His people as well.  What kind of confession did Daniel make as He lifted his prayer to God?</a:t>
            </a:r>
          </a:p>
          <a:p>
            <a:pPr marL="274320" indent="-274320"/>
            <a:r>
              <a:rPr lang="en-US" b="0" dirty="0"/>
              <a:t>1.  Daniel prayed a prayer of corporate confession.</a:t>
            </a:r>
          </a:p>
          <a:p>
            <a:pPr marL="274320" indent="-274320"/>
            <a:r>
              <a:rPr lang="en-US" b="0" dirty="0"/>
              <a:t>2.  He confessed the sins of his people, acknowledging their sins and asking for forgiveness.</a:t>
            </a:r>
          </a:p>
          <a:p>
            <a:pPr marL="274320" indent="-274320"/>
            <a:r>
              <a:rPr lang="en-US" b="0" dirty="0"/>
              <a:t>3.  Here’s how he begins his prayer:</a:t>
            </a:r>
          </a:p>
          <a:p>
            <a:pPr marL="274320" indent="-274320"/>
            <a:r>
              <a:rPr lang="en-US" b="1" dirty="0"/>
              <a:t>Daniel 9:4-6 ESV </a:t>
            </a:r>
            <a:r>
              <a:rPr lang="en-US" b="0" dirty="0"/>
              <a:t>-  I prayed to the LORD my God and made confession, saying, "O Lord, the great and awesome God, who keeps covenant and steadfast love with those who love him and keep his commandments, 5 we have sinned and done wrong and acted wickedly and rebelled, turning aside from your commandments and rules. 6 We have not listened to your servants the prophets, who spoke in your name to our kings, our princes, and our fathers, and to all the people of the land.</a:t>
            </a:r>
          </a:p>
          <a:p>
            <a:pPr marL="274320" indent="-274320"/>
            <a:r>
              <a:rPr lang="en-US" b="0" dirty="0"/>
              <a:t>4.  Verse after verse, Daniel goes on confessing the sins of his people.</a:t>
            </a:r>
          </a:p>
          <a:p>
            <a:pPr marL="274320" indent="-274320"/>
            <a:r>
              <a:rPr lang="en-US" b="0" dirty="0"/>
              <a:t>5.  This is corporate repentance for corporate sins, not that Daniel was guilty himself, but he was part of a community that was responsible for sinning against God.</a:t>
            </a:r>
          </a:p>
          <a:p>
            <a:pPr marL="274320" indent="-274320"/>
            <a:r>
              <a:rPr lang="en-US" b="0" dirty="0"/>
              <a:t>6.  Here we have this same corporate confession in Psalm 106.</a:t>
            </a:r>
          </a:p>
          <a:p>
            <a:pPr marL="274320" indent="-274320"/>
            <a:r>
              <a:rPr lang="en-US" b="0" dirty="0"/>
              <a:t>7.  Here we have a stark contrast to Ps 105.</a:t>
            </a:r>
          </a:p>
          <a:p>
            <a:pPr marL="274320" indent="-274320"/>
            <a:r>
              <a:rPr lang="en-US" b="0" dirty="0"/>
              <a:t>8.  Whereas, Psalm 105 had not one bad thing to say about the people that God delivered, Psalm 106 has nothing good to say about them.</a:t>
            </a:r>
          </a:p>
          <a:p>
            <a:pPr marL="274320" indent="-274320"/>
            <a:r>
              <a:rPr lang="en-US" b="0" dirty="0"/>
              <a:t>9.  In effect, this psalm is a confession of their sins throughout their history that culminated in God allowing them to be carried off into captivity.</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23130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2871794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1.  Wow!  No wonder they were disciplined by the Lord.</a:t>
            </a:r>
          </a:p>
          <a:p>
            <a:pPr marL="274320" indent="-274320"/>
            <a:r>
              <a:rPr lang="en-US" b="0" dirty="0"/>
              <a:t>2.  What a litany of transgressions, sins, and iniquity.</a:t>
            </a:r>
          </a:p>
          <a:p>
            <a:pPr marL="274320" indent="-274320"/>
            <a:endParaRPr lang="en-US" b="0" dirty="0"/>
          </a:p>
          <a:p>
            <a:pPr marL="274320" indent="-274320"/>
            <a:r>
              <a:rPr lang="en-US" b="1" dirty="0"/>
              <a:t>Q1: What do you think the Lord wants us to learn from this psalm of corporate confession?</a:t>
            </a:r>
          </a:p>
          <a:p>
            <a:pPr marL="274320" indent="-274320"/>
            <a:r>
              <a:rPr lang="en-US" b="0" dirty="0"/>
              <a:t>1.  Don’t do what they did.</a:t>
            </a:r>
          </a:p>
          <a:p>
            <a:pPr marL="274320" indent="-274320"/>
            <a:r>
              <a:rPr lang="en-US" b="0" dirty="0"/>
              <a:t>2.  Don’t sin like they sinned.</a:t>
            </a:r>
          </a:p>
          <a:p>
            <a:pPr marL="274320" indent="-274320"/>
            <a:r>
              <a:rPr lang="en-US" b="0" dirty="0"/>
              <a:t>3.  Be warned away from any of these acts that break the heart of God.</a:t>
            </a:r>
          </a:p>
          <a:p>
            <a:pPr marL="274320" indent="-274320"/>
            <a:endParaRPr lang="en-US" b="0" dirty="0"/>
          </a:p>
          <a:p>
            <a:pPr marL="274320" indent="-274320"/>
            <a:r>
              <a:rPr lang="en-US" b="1" dirty="0"/>
              <a:t>Q2: But did God give up on His people?</a:t>
            </a:r>
          </a:p>
          <a:p>
            <a:pPr marL="274320" indent="-274320"/>
            <a:r>
              <a:rPr lang="en-US" b="0" dirty="0"/>
              <a:t>1.  He was patient for hundreds of years.</a:t>
            </a:r>
          </a:p>
          <a:p>
            <a:pPr marL="274320" indent="-274320"/>
            <a:r>
              <a:rPr lang="en-US" b="0" dirty="0"/>
              <a:t>2.  He sent prophet after prophet to call His people back to faithfulness and obedience.</a:t>
            </a:r>
          </a:p>
          <a:p>
            <a:pPr marL="274320" indent="-274320"/>
            <a:r>
              <a:rPr lang="en-US" b="0" dirty="0"/>
              <a:t>3.  Finally, He had to act to discipline His people and straighten them out.</a:t>
            </a:r>
          </a:p>
          <a:p>
            <a:pPr marL="274320" indent="-274320"/>
            <a:r>
              <a:rPr lang="en-US" b="0" dirty="0"/>
              <a:t>4.  Even in this psalm of confession we find hope of restoration.  </a:t>
            </a:r>
          </a:p>
          <a:p>
            <a:pPr marL="274320" indent="-274320"/>
            <a:r>
              <a:rPr lang="en-US" b="0" dirty="0"/>
              <a:t>5.  Just before the last two verses of the psalm that we read before, we read this:</a:t>
            </a:r>
          </a:p>
          <a:p>
            <a:pPr marL="274320" indent="-274320"/>
            <a:r>
              <a:rPr lang="en-US" b="1" dirty="0"/>
              <a:t>Psalm 106:44-46 NKJV </a:t>
            </a:r>
            <a:r>
              <a:rPr lang="en-US" b="0" dirty="0"/>
              <a:t>- Nevertheless He regarded their affliction, When He heard their cry; 45 And for their sake He remembered His covenant, And relented according to the multitude of His mercies. 46 He also made them to be pitied By all those who carried them away captive.</a:t>
            </a:r>
          </a:p>
          <a:p>
            <a:pPr marL="274320" indent="-274320"/>
            <a:r>
              <a:rPr lang="en-US" b="0" dirty="0"/>
              <a:t>6.  Finally, when they were restored to the land and the temple was rebuilt under Ezra and Nehemiah, it looks like they got the message.</a:t>
            </a:r>
          </a:p>
          <a:p>
            <a:pPr marL="274320" indent="-274320"/>
            <a:r>
              <a:rPr lang="en-US" b="0" dirty="0"/>
              <a:t>7.  Idolatry was put away and God could prepare His people for the arrival of the Messiah. </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3073865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this description contrast with Yahweh, the God of the Israelites?</a:t>
            </a:r>
          </a:p>
          <a:p>
            <a:pPr marL="274320" indent="-274320"/>
            <a:r>
              <a:rPr lang="en-US" dirty="0"/>
              <a:t>1.  They have mouths but cannot speak; God speaks and the universe comes into existence.</a:t>
            </a:r>
          </a:p>
          <a:p>
            <a:pPr marL="274320" indent="-274320"/>
            <a:r>
              <a:rPr lang="en-US" b="1" dirty="0"/>
              <a:t>Psalm 33:6 ESV </a:t>
            </a:r>
            <a:r>
              <a:rPr lang="en-US" dirty="0"/>
              <a:t>- 6 By the word of the LORD the heavens were made, and by the breath of his mouth all their host.</a:t>
            </a:r>
          </a:p>
          <a:p>
            <a:pPr marL="274320" indent="-274320"/>
            <a:r>
              <a:rPr lang="en-US" dirty="0"/>
              <a:t>2.  They have eyes but cannot see; God sees all and knows all:</a:t>
            </a:r>
          </a:p>
          <a:p>
            <a:pPr marL="274320" indent="-274320"/>
            <a:r>
              <a:rPr lang="en-US" b="1" dirty="0"/>
              <a:t>Hebrews 4:13 ESV </a:t>
            </a:r>
            <a:r>
              <a:rPr lang="en-US" dirty="0"/>
              <a:t>- … no creature is hidden from his sight, but all are naked and exposed to the eyes of him to whom we must give account.</a:t>
            </a:r>
          </a:p>
          <a:p>
            <a:pPr marL="274320" indent="-274320"/>
            <a:r>
              <a:rPr lang="en-US" dirty="0"/>
              <a:t>3.  They have ears but cannot hear; God hears every prayer even if prayed silently:</a:t>
            </a:r>
          </a:p>
          <a:p>
            <a:pPr marL="274320" indent="-274320"/>
            <a:r>
              <a:rPr lang="en-US" b="1" dirty="0"/>
              <a:t>1 John 5:14 ESV </a:t>
            </a:r>
            <a:r>
              <a:rPr lang="en-US" dirty="0"/>
              <a:t>- 14 And this is the confidence that we have toward him, that if we ask anything according to his will he hears us.</a:t>
            </a:r>
          </a:p>
          <a:p>
            <a:pPr marL="274320" indent="-274320"/>
            <a:r>
              <a:rPr lang="en-US" dirty="0"/>
              <a:t>4.  They have no breath in their mouths; but God’s breath produces living souls.</a:t>
            </a:r>
          </a:p>
          <a:p>
            <a:pPr marL="274320" indent="-274320"/>
            <a:r>
              <a:rPr lang="en-US" b="1" dirty="0"/>
              <a:t>Genesis 2:7 ESV </a:t>
            </a:r>
            <a:r>
              <a:rPr lang="en-US" dirty="0"/>
              <a:t>- then the LORD God formed the man of dust from the ground and breathed into his nostrils the breath of life, and the man became a living creature.</a:t>
            </a:r>
          </a:p>
          <a:p>
            <a:pPr marL="274320" indent="-274320"/>
            <a:endParaRPr lang="en-US" dirty="0"/>
          </a:p>
          <a:p>
            <a:pPr marL="274320" indent="-274320"/>
            <a:r>
              <a:rPr lang="en-US" b="1" dirty="0"/>
              <a:t>Q2: What do you make of verse 18 that says [read again].</a:t>
            </a:r>
          </a:p>
          <a:p>
            <a:pPr marL="274320" indent="-274320"/>
            <a:r>
              <a:rPr lang="en-US" dirty="0"/>
              <a:t>1.  The final destiny of those who worship idols is that they become blind, deaf, dumb, and dead.</a:t>
            </a:r>
          </a:p>
          <a:p>
            <a:pPr marL="274320" indent="-274320"/>
            <a:r>
              <a:rPr lang="en-US" dirty="0"/>
              <a:t>2.  They will become as dead as their idols when they are consumed in the lake of fire.</a:t>
            </a:r>
          </a:p>
          <a:p>
            <a:pPr marL="274320" indent="-274320"/>
            <a:r>
              <a:rPr lang="en-US" dirty="0"/>
              <a:t>3.  The first two commandments deal with idolatry.</a:t>
            </a:r>
          </a:p>
          <a:p>
            <a:pPr marL="274320" indent="-274320"/>
            <a:r>
              <a:rPr lang="en-US" dirty="0"/>
              <a:t>4.  The first, Thou shalt have no other gods before me.</a:t>
            </a:r>
          </a:p>
          <a:p>
            <a:pPr marL="274320" indent="-274320"/>
            <a:r>
              <a:rPr lang="en-US" dirty="0"/>
              <a:t>5.  The second, Thou shalt not worship a graven image.</a:t>
            </a:r>
          </a:p>
          <a:p>
            <a:pPr marL="274320" indent="-274320"/>
            <a:endParaRPr lang="en-US" dirty="0"/>
          </a:p>
          <a:p>
            <a:pPr marL="274320" indent="-274320"/>
            <a:r>
              <a:rPr lang="en-US" b="1" dirty="0"/>
              <a:t>Q2: Do you see a principle here in verse 18?  By beholding we become changed?</a:t>
            </a:r>
          </a:p>
          <a:p>
            <a:pPr marL="274320" indent="-274320"/>
            <a:r>
              <a:rPr lang="en-US" dirty="0"/>
              <a:t>1.  Paul describes it in:</a:t>
            </a:r>
          </a:p>
          <a:p>
            <a:pPr marL="274320" indent="-274320"/>
            <a:r>
              <a:rPr lang="en-US" b="1" dirty="0"/>
              <a:t>2 Corinthians 3:18 ESV </a:t>
            </a:r>
            <a:r>
              <a:rPr lang="en-US" dirty="0"/>
              <a:t>- 18 And we all, with unveiled face, beholding the glory of the Lord, are being transformed into the same image from one degree of glory to another. For this comes from the Lord who is the Spirit.</a:t>
            </a:r>
          </a:p>
          <a:p>
            <a:pPr marL="274320" indent="-274320"/>
            <a:r>
              <a:rPr lang="en-US" dirty="0"/>
              <a:t>2.  What we behold with admiration we come to reflect.</a:t>
            </a:r>
          </a:p>
          <a:p>
            <a:pPr marL="274320" indent="-274320"/>
            <a:r>
              <a:rPr lang="en-US" dirty="0"/>
              <a:t>3.  Let’s make sure we make Jesus the object of our highest admiration, so that we can be changed into His likeness.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dirty="0"/>
              <a:t>1.  Here in these verses we see the importance of parents educating their children and passing along truth to the next generation.</a:t>
            </a:r>
          </a:p>
          <a:p>
            <a:pPr marL="274320" indent="-274320" eaLnBrk="1" hangingPunct="1">
              <a:lnSpc>
                <a:spcPct val="80000"/>
              </a:lnSpc>
              <a:defRPr/>
            </a:pPr>
            <a:r>
              <a:rPr lang="en-US" dirty="0"/>
              <a:t>2.  Our fathers have told us the mighty works of God in our past history and we will not hide these things from our children.</a:t>
            </a:r>
          </a:p>
          <a:p>
            <a:pPr marL="274320" indent="-274320" eaLnBrk="1" hangingPunct="1">
              <a:lnSpc>
                <a:spcPct val="80000"/>
              </a:lnSpc>
              <a:defRPr/>
            </a:pPr>
            <a:r>
              <a:rPr lang="en-US" dirty="0"/>
              <a:t>3.  As a parent, have you felt the weight of that responsibility on your shoulders?</a:t>
            </a:r>
          </a:p>
          <a:p>
            <a:pPr marL="274320" indent="-274320" eaLnBrk="1" hangingPunct="1">
              <a:lnSpc>
                <a:spcPct val="80000"/>
              </a:lnSpc>
              <a:defRPr/>
            </a:pPr>
            <a:r>
              <a:rPr lang="en-US" dirty="0"/>
              <a:t>4.  I certainly felt it as a young father.</a:t>
            </a:r>
          </a:p>
          <a:p>
            <a:pPr marL="274320" indent="-274320" eaLnBrk="1" hangingPunct="1">
              <a:lnSpc>
                <a:spcPct val="80000"/>
              </a:lnSpc>
              <a:defRPr/>
            </a:pPr>
            <a:r>
              <a:rPr lang="en-US" dirty="0"/>
              <a:t>5.  My son was born in 1972 when I was still in graduate school at age 27.</a:t>
            </a:r>
          </a:p>
          <a:p>
            <a:pPr marL="274320" indent="-274320" eaLnBrk="1" hangingPunct="1">
              <a:lnSpc>
                <a:spcPct val="80000"/>
              </a:lnSpc>
              <a:defRPr/>
            </a:pPr>
            <a:r>
              <a:rPr lang="en-US" dirty="0"/>
              <a:t>6.  His birth rocked my world.  </a:t>
            </a:r>
          </a:p>
          <a:p>
            <a:pPr marL="274320" indent="-274320" eaLnBrk="1" hangingPunct="1">
              <a:lnSpc>
                <a:spcPct val="80000"/>
              </a:lnSpc>
              <a:defRPr/>
            </a:pPr>
            <a:r>
              <a:rPr lang="en-US" dirty="0"/>
              <a:t>7.  I had rebelled against my Christian upbringing and declared myself an atheist during my college years.</a:t>
            </a:r>
          </a:p>
          <a:p>
            <a:pPr marL="274320" indent="-274320" eaLnBrk="1" hangingPunct="1">
              <a:lnSpc>
                <a:spcPct val="80000"/>
              </a:lnSpc>
              <a:defRPr/>
            </a:pPr>
            <a:r>
              <a:rPr lang="en-US" dirty="0"/>
              <a:t>8.  But the miracle of his birth shook my evolutionary worldview, and I began to wonder: Can time and chance explain this perfect little baby?</a:t>
            </a:r>
          </a:p>
          <a:p>
            <a:pPr marL="274320" indent="-274320" eaLnBrk="1" hangingPunct="1">
              <a:lnSpc>
                <a:spcPct val="80000"/>
              </a:lnSpc>
              <a:defRPr/>
            </a:pPr>
            <a:r>
              <a:rPr lang="en-US" dirty="0"/>
              <a:t>9.  And I decided that I better find out the truth about our origins so that I could pass along that truth to my children.</a:t>
            </a:r>
          </a:p>
          <a:p>
            <a:pPr marL="274320" marR="0" indent="-274320">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10. As I began to look into the scientific evidence that supported creation I was amazed. </a:t>
            </a:r>
          </a:p>
          <a:p>
            <a:pPr marL="274320" marR="0" indent="-274320">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11. As I studied the evidence, I became convinced that creation was true. </a:t>
            </a:r>
          </a:p>
          <a:p>
            <a:pPr marL="274320" marR="0" indent="-274320">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12. There is no way that life could have happened by accident.</a:t>
            </a:r>
          </a:p>
          <a:p>
            <a:pPr marL="274320" marR="0" indent="-274320">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13. For every question I had, it seemed God had an answer. </a:t>
            </a:r>
          </a:p>
          <a:p>
            <a:pPr marL="274320" marR="0" indent="-274320">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14. When we first moved to Hanover, MA, a neighbor stopped by and invited us to church. </a:t>
            </a:r>
          </a:p>
          <a:p>
            <a:pPr marL="274320" marR="0" indent="-274320">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15. We went, and I started hearing the Gospel again. </a:t>
            </a:r>
          </a:p>
          <a:p>
            <a:pPr marL="274320" marR="0" indent="-274320">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16. The one question that began to burn in my mind was this: Is Christianity true? </a:t>
            </a:r>
          </a:p>
          <a:p>
            <a:pPr marL="274320" marR="0" indent="-274320">
              <a:lnSpc>
                <a:spcPts val="12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17. I didn’t care whether it made people happy or gave them a sense of peace or made them love their neighbors... I wanted to know: Is it true? </a:t>
            </a:r>
          </a:p>
          <a:p>
            <a:pPr marL="274320" indent="-274320" eaLnBrk="1" hangingPunct="1">
              <a:lnSpc>
                <a:spcPct val="80000"/>
              </a:lnSpc>
              <a:defRPr/>
            </a:pPr>
            <a:r>
              <a:rPr lang="en-US" dirty="0"/>
              <a:t>18. So I began to study the Bible and books about the Bible.</a:t>
            </a:r>
          </a:p>
          <a:p>
            <a:pPr marL="274320" indent="-274320" eaLnBrk="1" hangingPunct="1">
              <a:lnSpc>
                <a:spcPct val="80000"/>
              </a:lnSpc>
              <a:defRPr/>
            </a:pPr>
            <a:r>
              <a:rPr lang="en-US" dirty="0"/>
              <a:t>19. And I came to the conclusion that the Bible is God’s word, that Jesus is God’s Son, that He died for my sins, and that He offers me eternal life by grace through faith.</a:t>
            </a:r>
          </a:p>
          <a:p>
            <a:pPr marL="274320" indent="-274320" eaLnBrk="1" hangingPunct="1">
              <a:lnSpc>
                <a:spcPct val="80000"/>
              </a:lnSpc>
              <a:defRPr/>
            </a:pPr>
            <a:r>
              <a:rPr lang="en-US" dirty="0"/>
              <a:t>20. And that’s the truth that I have tried to pass along to the next generation.</a:t>
            </a:r>
          </a:p>
          <a:p>
            <a:pPr marL="274320" indent="-274320" eaLnBrk="1" hangingPunct="1">
              <a:lnSpc>
                <a:spcPct val="80000"/>
              </a:lnSpc>
              <a:defRPr/>
            </a:pPr>
            <a:r>
              <a:rPr lang="en-US" dirty="0"/>
              <a:t>21. Is there a more important mission field that the young people in our families?</a:t>
            </a:r>
          </a:p>
          <a:p>
            <a:pPr marL="274320" indent="-274320" eaLnBrk="1" hangingPunct="1">
              <a:lnSpc>
                <a:spcPct val="80000"/>
              </a:lnSpc>
              <a:defRPr/>
            </a:pPr>
            <a:r>
              <a:rPr lang="en-US" dirty="0"/>
              <a:t>22. May we resolve with the psalmist, Asaph here, that “we will not hide [the truth] from [our] children.”</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eaLnBrk="1" hangingPunct="1">
              <a:lnSpc>
                <a:spcPct val="80000"/>
              </a:lnSpc>
              <a:defRPr/>
            </a:pPr>
            <a:r>
              <a:rPr lang="en-US" dirty="0"/>
              <a:t>1.  He gives three things here that we should pass on to the next generation:</a:t>
            </a:r>
          </a:p>
          <a:p>
            <a:pPr marL="274320" indent="-274320" eaLnBrk="1" hangingPunct="1">
              <a:lnSpc>
                <a:spcPct val="80000"/>
              </a:lnSpc>
              <a:defRPr/>
            </a:pPr>
            <a:r>
              <a:rPr lang="en-US" dirty="0"/>
              <a:t>2.  The praises of the Lord, His strength, and His wonderful works.</a:t>
            </a:r>
          </a:p>
          <a:p>
            <a:pPr marL="274320" indent="-274320" eaLnBrk="1" hangingPunct="1">
              <a:lnSpc>
                <a:spcPct val="80000"/>
              </a:lnSpc>
              <a:defRPr/>
            </a:pPr>
            <a:r>
              <a:rPr lang="en-US" dirty="0"/>
              <a:t>3.  The NIV renders it: “</a:t>
            </a:r>
            <a:r>
              <a:rPr lang="en-US" b="0" i="0" dirty="0">
                <a:solidFill>
                  <a:srgbClr val="01103A"/>
                </a:solidFill>
                <a:effectLst/>
                <a:latin typeface="arial" panose="020B0604020202020204" pitchFamily="34" charset="0"/>
              </a:rPr>
              <a:t>the praiseworthy deeds of the LORD, his power, and the wonders he has done.”</a:t>
            </a:r>
          </a:p>
          <a:p>
            <a:pPr marL="274320" indent="-274320" eaLnBrk="1" hangingPunct="1">
              <a:lnSpc>
                <a:spcPct val="80000"/>
              </a:lnSpc>
              <a:defRPr/>
            </a:pPr>
            <a:endParaRPr lang="en-US" b="0" i="0" dirty="0">
              <a:solidFill>
                <a:srgbClr val="01103A"/>
              </a:solidFill>
              <a:effectLst/>
              <a:latin typeface="arial" panose="020B0604020202020204" pitchFamily="34" charset="0"/>
            </a:endParaRPr>
          </a:p>
          <a:p>
            <a:pPr marL="274320" indent="-274320" eaLnBrk="1" hangingPunct="1">
              <a:lnSpc>
                <a:spcPct val="80000"/>
              </a:lnSpc>
              <a:defRPr/>
            </a:pPr>
            <a:r>
              <a:rPr lang="en-US" b="1" dirty="0"/>
              <a:t>B4:</a:t>
            </a:r>
          </a:p>
          <a:p>
            <a:pPr marL="274320" indent="-274320" eaLnBrk="1" hangingPunct="1">
              <a:lnSpc>
                <a:spcPct val="80000"/>
              </a:lnSpc>
              <a:defRPr/>
            </a:pPr>
            <a:r>
              <a:rPr lang="en-US" dirty="0"/>
              <a:t>1.  I am sure our list could go on and on as we get into the details.</a:t>
            </a:r>
          </a:p>
          <a:p>
            <a:pPr marL="274320" indent="-274320" eaLnBrk="1" hangingPunct="1">
              <a:lnSpc>
                <a:spcPct val="80000"/>
              </a:lnSpc>
              <a:defRPr/>
            </a:pPr>
            <a:r>
              <a:rPr lang="en-US" dirty="0"/>
              <a:t>2.  But for me there are two overarching reasons to praise and worship God: creation and redemption.</a:t>
            </a:r>
          </a:p>
          <a:p>
            <a:pPr marL="274320" indent="-274320" eaLnBrk="1" hangingPunct="1">
              <a:lnSpc>
                <a:spcPct val="80000"/>
              </a:lnSpc>
              <a:defRPr/>
            </a:pPr>
            <a:r>
              <a:rPr lang="en-US" dirty="0"/>
              <a:t>3.  When we think of creation, how God called the universe into existence by the power of His word, that truly is a praiseworthy deed that displays His power and the wonders He has done.</a:t>
            </a:r>
          </a:p>
          <a:p>
            <a:pPr marL="274320" indent="-274320" eaLnBrk="1" hangingPunct="1">
              <a:lnSpc>
                <a:spcPct val="80000"/>
              </a:lnSpc>
              <a:defRPr/>
            </a:pPr>
            <a:r>
              <a:rPr lang="en-US" dirty="0"/>
              <a:t>4.  When we see the living things He has created, so complex and intricate and well designed and beautiful, truly that is praiseworthy and displays His power and wonderful genius.</a:t>
            </a:r>
          </a:p>
          <a:p>
            <a:pPr marL="274320" indent="-274320" eaLnBrk="1" hangingPunct="1">
              <a:lnSpc>
                <a:spcPct val="80000"/>
              </a:lnSpc>
              <a:defRPr/>
            </a:pPr>
            <a:r>
              <a:rPr lang="en-US" dirty="0"/>
              <a:t>5.  The miracle of creation is beyond our ability to grasp.</a:t>
            </a:r>
          </a:p>
          <a:p>
            <a:pPr marL="274320" indent="-274320" eaLnBrk="1" hangingPunct="1">
              <a:lnSpc>
                <a:spcPct val="80000"/>
              </a:lnSpc>
              <a:defRPr/>
            </a:pPr>
            <a:r>
              <a:rPr lang="en-US" dirty="0"/>
              <a:t>6.  But when He saved my soul!  Hallelujah!  </a:t>
            </a:r>
          </a:p>
          <a:p>
            <a:pPr marL="274320" indent="-274320" eaLnBrk="1" hangingPunct="1">
              <a:lnSpc>
                <a:spcPct val="80000"/>
              </a:lnSpc>
              <a:defRPr/>
            </a:pPr>
            <a:r>
              <a:rPr lang="en-US" dirty="0"/>
              <a:t>7.  When God sent His only Son to die for my sins, what a praiseworthy deed!</a:t>
            </a:r>
          </a:p>
          <a:p>
            <a:pPr marL="274320" indent="-274320" eaLnBrk="1" hangingPunct="1">
              <a:lnSpc>
                <a:spcPct val="80000"/>
              </a:lnSpc>
              <a:defRPr/>
            </a:pPr>
            <a:r>
              <a:rPr lang="en-US" dirty="0"/>
              <a:t>8.  This amazing grace demonstrated the power of the gospel, the power in the blood of Jesus to forgive sins.</a:t>
            </a:r>
          </a:p>
          <a:p>
            <a:pPr marL="274320" indent="-274320" eaLnBrk="1" hangingPunct="1">
              <a:lnSpc>
                <a:spcPct val="80000"/>
              </a:lnSpc>
              <a:defRPr/>
            </a:pPr>
            <a:r>
              <a:rPr lang="en-US" dirty="0"/>
              <a:t>9.  And what a wonderful work to offer us eternal life through justification by faith rather than the eternal death we deserve.</a:t>
            </a:r>
          </a:p>
          <a:p>
            <a:pPr marL="274320" indent="-274320" eaLnBrk="1" hangingPunct="1">
              <a:lnSpc>
                <a:spcPct val="80000"/>
              </a:lnSpc>
              <a:defRPr/>
            </a:pPr>
            <a:r>
              <a:rPr lang="en-US" dirty="0"/>
              <a:t>10.  Hymn 111 summarizes it so nicely:</a:t>
            </a:r>
          </a:p>
          <a:p>
            <a:pPr marL="731520" lvl="1" indent="-274320" eaLnBrk="1" hangingPunct="1">
              <a:lnSpc>
                <a:spcPct val="80000"/>
              </a:lnSpc>
              <a:defRPr/>
            </a:pPr>
            <a:r>
              <a:rPr lang="en-US" dirty="0"/>
              <a:t>It took a miracle to put the stars in place,</a:t>
            </a:r>
          </a:p>
          <a:p>
            <a:pPr marL="731520" lvl="1" indent="-274320" eaLnBrk="1" hangingPunct="1">
              <a:lnSpc>
                <a:spcPct val="80000"/>
              </a:lnSpc>
              <a:defRPr/>
            </a:pPr>
            <a:r>
              <a:rPr lang="en-US" dirty="0"/>
              <a:t>It took a miracle to hang the world in space,</a:t>
            </a:r>
          </a:p>
          <a:p>
            <a:pPr marL="731520" lvl="1" indent="-274320" eaLnBrk="1" hangingPunct="1">
              <a:lnSpc>
                <a:spcPct val="80000"/>
              </a:lnSpc>
              <a:defRPr/>
            </a:pPr>
            <a:r>
              <a:rPr lang="en-US" dirty="0"/>
              <a:t>But when He saved my soul,</a:t>
            </a:r>
          </a:p>
          <a:p>
            <a:pPr marL="731520" lvl="1" indent="-274320" eaLnBrk="1" hangingPunct="1">
              <a:lnSpc>
                <a:spcPct val="80000"/>
              </a:lnSpc>
              <a:defRPr/>
            </a:pPr>
            <a:r>
              <a:rPr lang="en-US" dirty="0"/>
              <a:t>Cleansed and made me whole,</a:t>
            </a:r>
          </a:p>
          <a:p>
            <a:pPr marL="731520" lvl="1" indent="-274320" eaLnBrk="1" hangingPunct="1">
              <a:lnSpc>
                <a:spcPct val="80000"/>
              </a:lnSpc>
              <a:defRPr/>
            </a:pPr>
            <a:r>
              <a:rPr lang="en-US" dirty="0"/>
              <a:t>It took a miracle of love and grace!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Who is it that occupies the idols that men set up to worship and pray to?</a:t>
            </a:r>
          </a:p>
          <a:p>
            <a:pPr marL="274320" lvl="0" indent="-274320"/>
            <a:r>
              <a:rPr lang="en-US" b="0" dirty="0"/>
              <a:t>1.  This is Satan’s ground.</a:t>
            </a:r>
          </a:p>
          <a:p>
            <a:pPr marL="274320" lvl="0" indent="-274320"/>
            <a:r>
              <a:rPr lang="en-US" b="0" dirty="0"/>
              <a:t>2.  These idols become the habitation of demons and they can often manipulate circumstances to make it appear they have power to answer prayer.</a:t>
            </a:r>
          </a:p>
          <a:p>
            <a:pPr marL="274320" lvl="0" indent="-274320"/>
            <a:r>
              <a:rPr lang="en-US" b="0" dirty="0"/>
              <a:t>3.  In this way they keep those who worship them enslaved to demonic powers.</a:t>
            </a:r>
          </a:p>
          <a:p>
            <a:pPr marL="274320" lvl="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B3:</a:t>
            </a:r>
          </a:p>
          <a:p>
            <a:pPr marL="274320" indent="-274320"/>
            <a:r>
              <a:rPr lang="en-US" b="0" dirty="0"/>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This is a very long Psalm of some 78 verses.</a:t>
            </a:r>
          </a:p>
          <a:p>
            <a:pPr marL="274320" indent="-274320"/>
            <a:r>
              <a:rPr lang="en-US" dirty="0"/>
              <a:t>2.  It goes on and on about how God delivered His people from Egyptian bondage and led them out with a mighty arm.</a:t>
            </a:r>
          </a:p>
          <a:p>
            <a:pPr marL="274320" indent="-274320"/>
            <a:r>
              <a:rPr lang="en-US" dirty="0"/>
              <a:t>3.  But they forgot His mighty acts and miracles of deliverance and provision in the desert.</a:t>
            </a:r>
          </a:p>
          <a:p>
            <a:pPr marL="274320" indent="-274320"/>
            <a:r>
              <a:rPr lang="en-US" dirty="0"/>
              <a:t>4.  So the psalm goes back and forth between the mighty acts of God and the rebellion of His people.</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1.  Psalm 105 has 45 verses and not one of them has  negative thing to say about the people and their unfaithfulness to God.</a:t>
            </a:r>
          </a:p>
          <a:p>
            <a:pPr marL="274320" indent="-274320"/>
            <a:r>
              <a:rPr lang="en-US" dirty="0"/>
              <a:t>2.  It is all about God faithfulness to His covenant and how He sent Joseph to Egypt before them.</a:t>
            </a:r>
          </a:p>
          <a:p>
            <a:pPr marL="274320" indent="-274320"/>
            <a:r>
              <a:rPr lang="en-US" dirty="0"/>
              <a:t>3.  How He delivered them from Egypt and provided for them in the wilderness.</a:t>
            </a:r>
          </a:p>
          <a:p>
            <a:pPr marL="274320" indent="-274320"/>
            <a:r>
              <a:rPr lang="en-US" dirty="0"/>
              <a:t>4.  This is a psalm that praises God for His goodness and doesn’t even mention the unfaithfulness of His people.</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5</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10</a:t>
            </a:r>
          </a:p>
          <a:p>
            <a:r>
              <a:rPr lang="en-US" dirty="0"/>
              <a:t>Lessons of the Past</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2 Timothy 3:15-17 KJV</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fontScale="92500"/>
          </a:bodyPr>
          <a:lstStyle/>
          <a:p>
            <a:r>
              <a:rPr lang="en-US" dirty="0"/>
              <a:t>And that from a child thou hast known the holy scriptures, which are able to make thee wise unto salvation through faith which is in Christ Jesus. </a:t>
            </a:r>
            <a:r>
              <a:rPr lang="en-US" baseline="30000" dirty="0"/>
              <a:t>16</a:t>
            </a:r>
            <a:r>
              <a:rPr lang="en-US" dirty="0"/>
              <a:t> All scripture is given by inspiration of God, and is profitable for doctrine, for reproof, for correction, for instruction in righteousness:</a:t>
            </a:r>
            <a:r>
              <a:rPr lang="en-US" baseline="30000" dirty="0"/>
              <a:t> 17</a:t>
            </a:r>
            <a:r>
              <a:rPr lang="en-US" dirty="0"/>
              <a:t> That the man of God may be perfect, thoroughly furnished unto all good works.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10:6-11 NKJV</a:t>
            </a:r>
          </a:p>
        </p:txBody>
      </p:sp>
      <p:sp>
        <p:nvSpPr>
          <p:cNvPr id="3" name="Content Placeholder 2"/>
          <p:cNvSpPr>
            <a:spLocks noGrp="1"/>
          </p:cNvSpPr>
          <p:nvPr>
            <p:ph idx="1"/>
          </p:nvPr>
        </p:nvSpPr>
        <p:spPr>
          <a:xfrm>
            <a:off x="533400" y="1951037"/>
            <a:ext cx="7772400" cy="4449763"/>
          </a:xfrm>
        </p:spPr>
        <p:txBody>
          <a:bodyPr>
            <a:normAutofit fontScale="77500" lnSpcReduction="20000"/>
          </a:bodyPr>
          <a:lstStyle/>
          <a:p>
            <a:r>
              <a:rPr lang="en-US" dirty="0"/>
              <a:t>Now these things became our examples, to the intent that we should not lust after evil things as they also lusted. 7 And do not become idolaters as were some of them. As it is written, "The people sat down to eat and drink, and rose up to play." 8 Nor let us commit sexual immorality, as some of them did, and in one day twenty-three thousand fell; 9 nor let us tempt Christ, as some of them also tempted, and were destroyed by serpents; 10 nor complain, as some of them also complained, and were destroyed by the destroyer. 11 Now all these things happened to them as examples, and they were written for our admonition, upon whom the ends of the ages have come.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Galatians 3:28-29 NKJV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a:bodyPr>
          <a:lstStyle/>
          <a:p>
            <a:r>
              <a:rPr lang="en-US" dirty="0"/>
              <a:t>There is neither Jew nor Greek, there is neither slave nor free, there is neither male nor female; for you are all one in Christ Jesus. </a:t>
            </a:r>
            <a:r>
              <a:rPr lang="en-US" baseline="30000" dirty="0"/>
              <a:t>29</a:t>
            </a:r>
            <a:r>
              <a:rPr lang="en-US" dirty="0"/>
              <a:t> And if you are Christ's, then you are Abraham's seed, and heirs according to the promise.  [</a:t>
            </a:r>
            <a:r>
              <a:rPr lang="en-US" dirty="0">
                <a:hlinkClick r:id="rId3" action="ppaction://hlinksldjump"/>
              </a:rPr>
              <a:t>R</a:t>
            </a:r>
            <a:r>
              <a:rPr lang="en-US" dirty="0"/>
              <a:t>]</a:t>
            </a:r>
          </a:p>
        </p:txBody>
      </p:sp>
    </p:spTree>
    <p:extLst>
      <p:ext uri="{BB962C8B-B14F-4D97-AF65-F5344CB8AC3E}">
        <p14:creationId xmlns:p14="http://schemas.microsoft.com/office/powerpoint/2010/main" val="2996921180"/>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78:10-11, 17-20, 32 ESV</a:t>
            </a:r>
          </a:p>
        </p:txBody>
      </p:sp>
      <p:sp>
        <p:nvSpPr>
          <p:cNvPr id="3" name="Content Placeholder 2"/>
          <p:cNvSpPr>
            <a:spLocks noGrp="1"/>
          </p:cNvSpPr>
          <p:nvPr>
            <p:ph idx="1"/>
          </p:nvPr>
        </p:nvSpPr>
        <p:spPr/>
        <p:txBody>
          <a:bodyPr>
            <a:normAutofit fontScale="85000" lnSpcReduction="20000"/>
          </a:bodyPr>
          <a:lstStyle/>
          <a:p>
            <a:r>
              <a:rPr lang="en-US" dirty="0">
                <a:effectLst>
                  <a:outerShdw blurRad="38100" dist="38100" dir="2700000" algn="tl">
                    <a:srgbClr val="000000">
                      <a:alpha val="43137"/>
                    </a:srgbClr>
                  </a:outerShdw>
                </a:effectLst>
              </a:rPr>
              <a:t>They did not keep God's covenant, but refused to walk according to his law. 11 They forgot his works and the wonders that he had shown them. ... 17 Yet they sinned still more against him, rebelling against the Most High in the desert. 18 They tested God in their heart by demanding the food they craved. 19 They spoke against God, saying, "Can God spread a table in the wilderness? 20 He struck the rock so that water gushed out and streams overflowed. Can he also give bread or provide meat for his people?" ... 32 In spite of all this, they still sinned; despite his wonders, they did not believe. ... </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7735-2181-CA4F-3F9A-475991E9D9DB}"/>
              </a:ext>
            </a:extLst>
          </p:cNvPr>
          <p:cNvSpPr>
            <a:spLocks noGrp="1"/>
          </p:cNvSpPr>
          <p:nvPr>
            <p:ph type="title"/>
          </p:nvPr>
        </p:nvSpPr>
        <p:spPr/>
        <p:txBody>
          <a:bodyPr/>
          <a:lstStyle/>
          <a:p>
            <a:r>
              <a:rPr lang="en-US" dirty="0"/>
              <a:t>Ps 78:36-37, 40-42, 58 ESV</a:t>
            </a:r>
          </a:p>
        </p:txBody>
      </p:sp>
      <p:sp>
        <p:nvSpPr>
          <p:cNvPr id="3" name="Content Placeholder 2">
            <a:extLst>
              <a:ext uri="{FF2B5EF4-FFF2-40B4-BE49-F238E27FC236}">
                <a16:creationId xmlns:a16="http://schemas.microsoft.com/office/drawing/2014/main" id="{C3F092D9-DED6-85CC-26D5-8789BB1DDEF2}"/>
              </a:ext>
            </a:extLst>
          </p:cNvPr>
          <p:cNvSpPr>
            <a:spLocks noGrp="1"/>
          </p:cNvSpPr>
          <p:nvPr>
            <p:ph idx="1"/>
          </p:nvPr>
        </p:nvSpPr>
        <p:spPr/>
        <p:txBody>
          <a:bodyPr>
            <a:normAutofit fontScale="85000" lnSpcReduction="10000"/>
          </a:bodyPr>
          <a:lstStyle/>
          <a:p>
            <a:r>
              <a:rPr lang="en-US" dirty="0">
                <a:effectLst>
                  <a:outerShdw blurRad="38100" dist="38100" dir="2700000" algn="tl">
                    <a:srgbClr val="000000">
                      <a:alpha val="43137"/>
                    </a:srgbClr>
                  </a:outerShdw>
                </a:effectLst>
              </a:rPr>
              <a:t>36 But they flattered him with their mouths; they lied to him with their tongues. 37 Their heart was not steadfast toward him; they were not faithful to his covenant. ... 40 How often they rebelled against him in the wilderness and grieved him in the desert! 41 They tested God again and again and provoked the Holy One of Israel. 42 They did not remember his power or the day when he redeemed them from the foe, ... 58 For they provoked him to anger with their high places; they moved him to jealousy with their idols.  </a:t>
            </a:r>
            <a:r>
              <a:rPr lang="en-US" dirty="0"/>
              <a:t>[</a:t>
            </a:r>
            <a:r>
              <a:rPr lang="en-US" dirty="0">
                <a:hlinkClick r:id="rId3" action="ppaction://hlinksldjump"/>
              </a:rPr>
              <a:t>R</a:t>
            </a:r>
            <a:r>
              <a:rPr lang="en-US" dirty="0"/>
              <a:t>]</a:t>
            </a:r>
          </a:p>
        </p:txBody>
      </p:sp>
    </p:spTree>
    <p:extLst>
      <p:ext uri="{BB962C8B-B14F-4D97-AF65-F5344CB8AC3E}">
        <p14:creationId xmlns:p14="http://schemas.microsoft.com/office/powerpoint/2010/main" val="2447454107"/>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105:1, 8, 37, 40, 43-45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fontScale="85000" lnSpcReduction="10000"/>
          </a:bodyPr>
          <a:lstStyle/>
          <a:p>
            <a:pPr>
              <a:lnSpc>
                <a:spcPct val="90000"/>
              </a:lnSpc>
            </a:pPr>
            <a:r>
              <a:rPr lang="en-US" altLang="en-US" dirty="0"/>
              <a:t>Oh give thanks to the LORD; call upon his name; make known his deeds among the peoples! ... 8 He remembers his covenant forever, the word that he commanded, for a thousand generations, ... 37 Then he brought out Israel with silver and gold, and there was none among his tribes who stumbled. ... 40 They asked, and he brought quail, and gave them bread from heaven in abundance. ... 43 So he brought his people out with joy, his chosen ones with singing. 44 And he gave them the lands of the nations, and they took possession of the fruit of the peoples' toil, 45 that they might keep his statutes and observe his laws. Praise the LORD!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6678-B67B-4D6D-A65E-85EFBC34D843}"/>
              </a:ext>
            </a:extLst>
          </p:cNvPr>
          <p:cNvSpPr>
            <a:spLocks noGrp="1"/>
          </p:cNvSpPr>
          <p:nvPr>
            <p:ph type="title"/>
          </p:nvPr>
        </p:nvSpPr>
        <p:spPr/>
        <p:txBody>
          <a:bodyPr/>
          <a:lstStyle/>
          <a:p>
            <a:r>
              <a:rPr lang="en-US" dirty="0">
                <a:effectLst/>
              </a:rPr>
              <a:t>Psalm 106:47-48 ESV</a:t>
            </a:r>
          </a:p>
        </p:txBody>
      </p:sp>
      <p:sp>
        <p:nvSpPr>
          <p:cNvPr id="3" name="Content Placeholder 2">
            <a:extLst>
              <a:ext uri="{FF2B5EF4-FFF2-40B4-BE49-F238E27FC236}">
                <a16:creationId xmlns:a16="http://schemas.microsoft.com/office/drawing/2014/main" id="{ED71EB38-08A0-408B-BB22-EDCEAF0AD2C1}"/>
              </a:ext>
            </a:extLst>
          </p:cNvPr>
          <p:cNvSpPr>
            <a:spLocks noGrp="1"/>
          </p:cNvSpPr>
          <p:nvPr>
            <p:ph idx="1"/>
          </p:nvPr>
        </p:nvSpPr>
        <p:spPr/>
        <p:txBody>
          <a:bodyPr>
            <a:normAutofit/>
          </a:bodyPr>
          <a:lstStyle/>
          <a:p>
            <a:r>
              <a:rPr lang="en-US" dirty="0">
                <a:effectLst/>
              </a:rPr>
              <a:t>Save us, O LORD our God, and gather us from among the nations, that we may give thanks to your holy name and glory in your praise. 48 Blessed be the LORD, the God of Israel, from everlasting to everlasting! And let all the people say, "Amen!" Praise the LORD!  [</a:t>
            </a:r>
            <a:r>
              <a:rPr lang="en-US" dirty="0">
                <a:effectLst/>
                <a:hlinkClick r:id="rId3" action="ppaction://hlinksldjump"/>
              </a:rPr>
              <a:t>R</a:t>
            </a:r>
            <a:r>
              <a:rPr lang="en-US" dirty="0">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5158131"/>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26C2-B902-4940-87B7-23C14CFFAC35}"/>
              </a:ext>
            </a:extLst>
          </p:cNvPr>
          <p:cNvSpPr>
            <a:spLocks noGrp="1"/>
          </p:cNvSpPr>
          <p:nvPr>
            <p:ph type="title"/>
          </p:nvPr>
        </p:nvSpPr>
        <p:spPr/>
        <p:txBody>
          <a:bodyPr/>
          <a:lstStyle/>
          <a:p>
            <a:r>
              <a:rPr lang="en-US" dirty="0"/>
              <a:t>Psalm 106:6, 13-14, 19, 24-25 ESV</a:t>
            </a:r>
          </a:p>
        </p:txBody>
      </p:sp>
      <p:sp>
        <p:nvSpPr>
          <p:cNvPr id="3" name="Content Placeholder 2">
            <a:extLst>
              <a:ext uri="{FF2B5EF4-FFF2-40B4-BE49-F238E27FC236}">
                <a16:creationId xmlns:a16="http://schemas.microsoft.com/office/drawing/2014/main" id="{82F95415-ED92-4B5B-A698-252A177826FD}"/>
              </a:ext>
            </a:extLst>
          </p:cNvPr>
          <p:cNvSpPr>
            <a:spLocks noGrp="1"/>
          </p:cNvSpPr>
          <p:nvPr>
            <p:ph idx="1"/>
          </p:nvPr>
        </p:nvSpPr>
        <p:spPr>
          <a:xfrm>
            <a:off x="533400" y="1722438"/>
            <a:ext cx="7772400" cy="4343400"/>
          </a:xfrm>
        </p:spPr>
        <p:txBody>
          <a:bodyPr>
            <a:normAutofit fontScale="85000" lnSpcReduction="10000"/>
          </a:bodyPr>
          <a:lstStyle/>
          <a:p>
            <a:r>
              <a:rPr lang="en-US" dirty="0"/>
              <a:t>Both we and our fathers have sinned; we have committed iniquity; we have done wickedness. ... 13 But they soon forgot his works; they did not wait for his counsel. 14 But they had a wanton craving in the wilderness, and put God to the test in the desert; ... 19 They made a calf in Horeb and worshiped a metal image. ... 24 Then they despised the pleasant land, having no faith in his promise. 25 They murmured in their tents, and did not obey the voice of the LORD. ... </a:t>
            </a:r>
          </a:p>
        </p:txBody>
      </p:sp>
    </p:spTree>
    <p:extLst>
      <p:ext uri="{BB962C8B-B14F-4D97-AF65-F5344CB8AC3E}">
        <p14:creationId xmlns:p14="http://schemas.microsoft.com/office/powerpoint/2010/main" val="123975502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C224-E855-C374-05CC-D62281371E49}"/>
              </a:ext>
            </a:extLst>
          </p:cNvPr>
          <p:cNvSpPr>
            <a:spLocks noGrp="1"/>
          </p:cNvSpPr>
          <p:nvPr>
            <p:ph type="title"/>
          </p:nvPr>
        </p:nvSpPr>
        <p:spPr/>
        <p:txBody>
          <a:bodyPr/>
          <a:lstStyle/>
          <a:p>
            <a:r>
              <a:rPr lang="en-US" dirty="0"/>
              <a:t>Psalm 106:28, 32, 34, 36-38 ESV</a:t>
            </a:r>
          </a:p>
        </p:txBody>
      </p:sp>
      <p:sp>
        <p:nvSpPr>
          <p:cNvPr id="3" name="Content Placeholder 2">
            <a:extLst>
              <a:ext uri="{FF2B5EF4-FFF2-40B4-BE49-F238E27FC236}">
                <a16:creationId xmlns:a16="http://schemas.microsoft.com/office/drawing/2014/main" id="{71A70944-41F9-92CA-B85F-214491EEDB64}"/>
              </a:ext>
            </a:extLst>
          </p:cNvPr>
          <p:cNvSpPr>
            <a:spLocks noGrp="1"/>
          </p:cNvSpPr>
          <p:nvPr>
            <p:ph idx="1"/>
          </p:nvPr>
        </p:nvSpPr>
        <p:spPr/>
        <p:txBody>
          <a:bodyPr>
            <a:normAutofit fontScale="85000" lnSpcReduction="20000"/>
          </a:bodyPr>
          <a:lstStyle/>
          <a:p>
            <a:r>
              <a:rPr lang="en-US" dirty="0"/>
              <a:t>28 Then they yoked themselves to the Baal of </a:t>
            </a:r>
            <a:r>
              <a:rPr lang="en-US" dirty="0" err="1"/>
              <a:t>Peor</a:t>
            </a:r>
            <a:r>
              <a:rPr lang="en-US" dirty="0"/>
              <a:t>, and ate sacrifices offered to the dead; ... 32 They angered him at the waters of </a:t>
            </a:r>
            <a:r>
              <a:rPr lang="en-US" dirty="0" err="1"/>
              <a:t>Meribah</a:t>
            </a:r>
            <a:r>
              <a:rPr lang="en-US" dirty="0"/>
              <a:t>, and it went ill with Moses on their account, ... 34 They did not destroy the peoples, as the LORD commanded them, ... 36 They served their idols, which became a snare to them. 37 They sacrificed their sons and their daughters to the demons; 38 they poured out innocent blood, the blood of their sons and daughters, whom they sacrificed to the idols of Canaan, and the land was polluted with blood.  [</a:t>
            </a:r>
            <a:r>
              <a:rPr lang="en-US" dirty="0">
                <a:hlinkClick r:id="rId3" action="ppaction://hlinksldjump"/>
              </a:rPr>
              <a:t>R</a:t>
            </a:r>
            <a:r>
              <a:rPr lang="en-US" dirty="0"/>
              <a:t>]</a:t>
            </a:r>
          </a:p>
        </p:txBody>
      </p:sp>
    </p:spTree>
    <p:extLst>
      <p:ext uri="{BB962C8B-B14F-4D97-AF65-F5344CB8AC3E}">
        <p14:creationId xmlns:p14="http://schemas.microsoft.com/office/powerpoint/2010/main" val="167667475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78:3-4 NKJV</a:t>
            </a:r>
          </a:p>
        </p:txBody>
      </p:sp>
      <p:sp>
        <p:nvSpPr>
          <p:cNvPr id="3" name="Content Placeholder 2"/>
          <p:cNvSpPr>
            <a:spLocks noGrp="1"/>
          </p:cNvSpPr>
          <p:nvPr>
            <p:ph idx="1"/>
          </p:nvPr>
        </p:nvSpPr>
        <p:spPr/>
        <p:txBody>
          <a:bodyPr>
            <a:normAutofit fontScale="77500" lnSpcReduction="20000"/>
          </a:bodyPr>
          <a:lstStyle/>
          <a:p>
            <a:r>
              <a:rPr lang="en-US" dirty="0"/>
              <a:t>Which we have heard and known, And our fathers have told us. </a:t>
            </a:r>
            <a:r>
              <a:rPr lang="en-US" baseline="30000" dirty="0"/>
              <a:t>4</a:t>
            </a:r>
            <a:r>
              <a:rPr lang="en-US" dirty="0"/>
              <a:t> We will not hide them from their children, Telling to the generation to come the praises of the LORD, And His strength and His wonderful works that He has done.</a:t>
            </a:r>
          </a:p>
          <a:p>
            <a:r>
              <a:rPr lang="en-US" dirty="0"/>
              <a:t>What important function of parents do we see in this psalm?</a:t>
            </a:r>
          </a:p>
          <a:p>
            <a:r>
              <a:rPr lang="en-US" dirty="0"/>
              <a:t>What kind of things does the psalmist recommend that we pass on to the next generation?</a:t>
            </a:r>
          </a:p>
          <a:p>
            <a:r>
              <a:rPr lang="en-US" dirty="0"/>
              <a:t>What things would you put on your list of the wonders that the Lord has done?</a:t>
            </a:r>
          </a:p>
          <a:p>
            <a:endParaRPr lang="en-US" dirty="0"/>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effectLst/>
              </a:rPr>
              <a:t>Psalm 135:15-18 ESV</a:t>
            </a:r>
            <a:endParaRPr lang="en-US" dirty="0"/>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a:bodyPr>
          <a:lstStyle/>
          <a:p>
            <a:r>
              <a:rPr lang="en-US" dirty="0">
                <a:effectLst/>
              </a:rPr>
              <a:t>The idols of the nations are silver and gold, the work of human hands. 16 They have mouths, but do not speak; they have eyes, but do not see; 17 they have ears, but do not hear, nor is there any breath in their mouths. 18 Those who make them become like them, so do all who trust in them.  [</a:t>
            </a:r>
            <a:r>
              <a:rPr lang="en-US" dirty="0">
                <a:effectLst/>
                <a:hlinkClick r:id="rId3" action="ppaction://hlinksldjump"/>
              </a:rPr>
              <a:t>R</a:t>
            </a:r>
            <a:r>
              <a:rPr lang="en-US" dirty="0">
                <a:effectLst/>
              </a:rPr>
              <a:t>]</a:t>
            </a:r>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1 Corinthians 10:19-20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effectLst/>
              </a:rPr>
              <a:t>What do I imply then? That food offered to idols is anything, or that an idol is anything? </a:t>
            </a:r>
            <a:r>
              <a:rPr lang="en-US" baseline="30000" dirty="0">
                <a:effectLst/>
              </a:rPr>
              <a:t>20</a:t>
            </a:r>
            <a:r>
              <a:rPr lang="en-US" dirty="0">
                <a:effectLst/>
              </a:rPr>
              <a:t> No, I imply that what pagans sacrifice they offer to demons and not to God. I do not want you to be participants with demons.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562600" cy="5105400"/>
          </a:xfrm>
        </p:spPr>
        <p:txBody>
          <a:bodyPr>
            <a:normAutofit fontScale="77500" lnSpcReduction="20000"/>
          </a:bodyPr>
          <a:lstStyle/>
          <a:p>
            <a:r>
              <a:rPr lang="en-US" dirty="0"/>
              <a:t>The psalms in our lesson this week are historical psalms that recount God’s praiseworthy deeds and wonderful works in the past.  He has been faithful to His covenant promises in spite of the repeated failures and unfaithfulness of His people.  These psalms caution us against repeating their rebellion and encourage us to learn from their mistakes.</a:t>
            </a:r>
          </a:p>
          <a:p>
            <a:pPr lvl="1"/>
            <a:r>
              <a:rPr lang="en-US" dirty="0"/>
              <a:t>For  Our Admonition</a:t>
            </a:r>
          </a:p>
          <a:p>
            <a:pPr lvl="1"/>
            <a:r>
              <a:rPr lang="en-US" dirty="0"/>
              <a:t>Ps 78 and 105</a:t>
            </a:r>
          </a:p>
          <a:p>
            <a:pPr lvl="1"/>
            <a:r>
              <a:rPr lang="en-US" dirty="0"/>
              <a:t>Ps 106 and 135</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Our Admonition</a:t>
            </a:r>
          </a:p>
        </p:txBody>
      </p:sp>
      <p:sp>
        <p:nvSpPr>
          <p:cNvPr id="3" name="Content Placeholder 2"/>
          <p:cNvSpPr>
            <a:spLocks noGrp="1"/>
          </p:cNvSpPr>
          <p:nvPr>
            <p:ph idx="1"/>
          </p:nvPr>
        </p:nvSpPr>
        <p:spPr>
          <a:xfrm>
            <a:off x="3505200" y="1676400"/>
            <a:ext cx="5562600" cy="5181600"/>
          </a:xfrm>
        </p:spPr>
        <p:txBody>
          <a:bodyPr>
            <a:normAutofit fontScale="85000" lnSpcReduction="10000"/>
          </a:bodyPr>
          <a:lstStyle/>
          <a:p>
            <a:r>
              <a:rPr lang="en-US" dirty="0"/>
              <a:t>Looking at the OT Scriptures, what value did the apostle Paul see in them for us today? (</a:t>
            </a:r>
            <a:r>
              <a:rPr lang="en-US" dirty="0">
                <a:hlinkClick r:id="rId4" action="ppaction://hlinksldjump"/>
              </a:rPr>
              <a:t>2 Tim 3:15-17</a:t>
            </a:r>
            <a:r>
              <a:rPr lang="en-US" dirty="0"/>
              <a:t>)</a:t>
            </a:r>
          </a:p>
          <a:p>
            <a:r>
              <a:rPr lang="en-US" dirty="0"/>
              <a:t>Recounting the experience of God’s people in the wilderness, what happened to them and why were these things recorded in Scripture? (</a:t>
            </a:r>
            <a:r>
              <a:rPr lang="en-US" dirty="0">
                <a:hlinkClick r:id="rId5" action="ppaction://hlinksldjump"/>
              </a:rPr>
              <a:t>1 Cor 10:6-11</a:t>
            </a:r>
            <a:r>
              <a:rPr lang="en-US" dirty="0"/>
              <a:t>)</a:t>
            </a:r>
          </a:p>
          <a:p>
            <a:r>
              <a:rPr lang="en-US" dirty="0"/>
              <a:t>In what sense are the OT Scriptures a history of our ancestors, not just a history of the Jews today?  (</a:t>
            </a:r>
            <a:r>
              <a:rPr lang="en-US" dirty="0">
                <a:hlinkClick r:id="rId6" action="ppaction://hlinksldjump"/>
              </a:rPr>
              <a:t>Gal 3:28-29</a:t>
            </a:r>
            <a:r>
              <a:rPr lang="en-US" dirty="0"/>
              <a:t>)</a:t>
            </a:r>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Ps 78 and 105</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lnSpcReduction="10000"/>
          </a:bodyPr>
          <a:lstStyle/>
          <a:p>
            <a:r>
              <a:rPr lang="en-US" dirty="0"/>
              <a:t>What are some of the key verses in Ps 78 that show the stubbornness and rebellion of God’s people in the wilderness? (</a:t>
            </a:r>
            <a:r>
              <a:rPr lang="en-US" dirty="0">
                <a:hlinkClick r:id="rId4" action="ppaction://hlinksldjump"/>
              </a:rPr>
              <a:t>Ps 78:10-58</a:t>
            </a:r>
            <a:r>
              <a:rPr lang="en-US" dirty="0"/>
              <a:t>)</a:t>
            </a:r>
          </a:p>
          <a:p>
            <a:r>
              <a:rPr lang="en-US" dirty="0"/>
              <a:t>How does Ps 105 paint a much more positive picture of the history of God’s people during the wilderness experience? (</a:t>
            </a:r>
            <a:r>
              <a:rPr lang="en-US" dirty="0">
                <a:hlinkClick r:id="rId5" action="ppaction://hlinksldjump"/>
              </a:rPr>
              <a:t>Ps 105:1-45</a:t>
            </a:r>
            <a:r>
              <a:rPr lang="en-US" dirty="0"/>
              <a:t>)</a:t>
            </a:r>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106 and135</a:t>
            </a:r>
          </a:p>
        </p:txBody>
      </p:sp>
      <p:sp>
        <p:nvSpPr>
          <p:cNvPr id="3" name="Content Placeholder 2"/>
          <p:cNvSpPr>
            <a:spLocks noGrp="1"/>
          </p:cNvSpPr>
          <p:nvPr>
            <p:ph idx="1"/>
          </p:nvPr>
        </p:nvSpPr>
        <p:spPr>
          <a:xfrm>
            <a:off x="3505200" y="1676400"/>
            <a:ext cx="5562600" cy="5029200"/>
          </a:xfrm>
        </p:spPr>
        <p:txBody>
          <a:bodyPr>
            <a:normAutofit fontScale="85000" lnSpcReduction="10000"/>
          </a:bodyPr>
          <a:lstStyle/>
          <a:p>
            <a:r>
              <a:rPr lang="en-US" dirty="0"/>
              <a:t>How do the last two verses of Ps 106 set the context for the theme of this psalm? (</a:t>
            </a:r>
            <a:r>
              <a:rPr lang="en-US" dirty="0">
                <a:hlinkClick r:id="rId4" action="ppaction://hlinksldjump"/>
              </a:rPr>
              <a:t>Ps 106:47-48</a:t>
            </a:r>
            <a:r>
              <a:rPr lang="en-US" dirty="0"/>
              <a:t>)</a:t>
            </a:r>
          </a:p>
          <a:p>
            <a:r>
              <a:rPr lang="en-US" dirty="0"/>
              <a:t>What are some of the sins confessed in Ps 106? (</a:t>
            </a:r>
            <a:r>
              <a:rPr lang="en-US" dirty="0">
                <a:hlinkClick r:id="rId5" action="ppaction://hlinksldjump"/>
              </a:rPr>
              <a:t>Ps 106:6-46</a:t>
            </a:r>
            <a:r>
              <a:rPr lang="en-US" dirty="0"/>
              <a:t>)</a:t>
            </a:r>
          </a:p>
          <a:p>
            <a:r>
              <a:rPr lang="en-US" dirty="0"/>
              <a:t>How does Ps 135 describe the idols of the nations surrounding Israel? (</a:t>
            </a:r>
            <a:r>
              <a:rPr lang="en-US" dirty="0">
                <a:hlinkClick r:id="rId6" action="ppaction://hlinksldjump"/>
              </a:rPr>
              <a:t>Ps 135:15-18</a:t>
            </a:r>
            <a:r>
              <a:rPr lang="en-US" dirty="0"/>
              <a:t>)</a:t>
            </a:r>
          </a:p>
          <a:p>
            <a:r>
              <a:rPr lang="en-US" dirty="0"/>
              <a:t>What did the apostle Paul write about idols that makes them even worse than a lifeless image of silver or gold? (</a:t>
            </a:r>
            <a:r>
              <a:rPr lang="en-US" dirty="0">
                <a:hlinkClick r:id="rId7" action="ppaction://hlinksldjump"/>
              </a:rPr>
              <a:t>1 Cor 10:19-20</a:t>
            </a:r>
            <a:r>
              <a:rPr lang="en-US" dirty="0"/>
              <a:t>)</a:t>
            </a:r>
          </a:p>
          <a:p>
            <a:endParaRPr lang="en-US" dirty="0"/>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638800" cy="5181600"/>
          </a:xfrm>
        </p:spPr>
        <p:txBody>
          <a:bodyPr>
            <a:normAutofit fontScale="70000" lnSpcReduction="20000"/>
          </a:bodyPr>
          <a:lstStyle/>
          <a:p>
            <a:r>
              <a:rPr lang="en-US" dirty="0"/>
              <a:t>All Scripture is breathed out by God and profitable for teaching, for reproof, for correction, and for training in righteousness.  </a:t>
            </a:r>
          </a:p>
          <a:p>
            <a:r>
              <a:rPr lang="en-US" dirty="0"/>
              <a:t>This includes specifically the OT historical accounts of God’s dealing with His people which the apostle Paul says was written for our admonition or instruction.</a:t>
            </a:r>
          </a:p>
          <a:p>
            <a:r>
              <a:rPr lang="en-US" dirty="0"/>
              <a:t>As believers in Christ, Paul writes that we are Abrahams seed, so our spiritual roots go back to the OT patriarchs of Abraham, Isaac, and Jacob.  Paul refers to the Christian church as the Israel of God.</a:t>
            </a:r>
          </a:p>
          <a:p>
            <a:r>
              <a:rPr lang="en-US" dirty="0"/>
              <a:t>The psalms in our lesson this week recount the praiseworthy deeds and wonderful works of the Lord, which were often not remembered or fully appreciated by His people.</a:t>
            </a:r>
          </a:p>
          <a:p>
            <a:endParaRPr lang="en-US" dirty="0"/>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Psalm 78 emphasizes the failures of God’s people, particularly in the exodus. It reminds us not to forget the mighty works of God in our past history and have faith that we worship the same God today.</a:t>
            </a:r>
          </a:p>
          <a:p>
            <a:r>
              <a:rPr lang="en-US" dirty="0"/>
              <a:t>Ps 105 also covers the Exodus narrative but without a single mention of the unfaithfulness of God’s people.  </a:t>
            </a:r>
          </a:p>
          <a:p>
            <a:r>
              <a:rPr lang="en-US" dirty="0"/>
              <a:t>This psalm gives all the glory to God and can serve as a type of God’s deliverance of us from slavery to sin to peace, rest, and obedience in God’s eternal kingdom.</a:t>
            </a:r>
          </a:p>
          <a:p>
            <a:r>
              <a:rPr lang="en-US" dirty="0"/>
              <a:t>Ps 106 is apparently written by an exile in Babylon.  Like Daniel’s prayer in Dan 9, it is a psalm of corporate repentance, confessing the multitude of sins that has resulted in their captivity.</a:t>
            </a:r>
          </a:p>
          <a:p>
            <a:endParaRPr lang="en-US" dirty="0"/>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This psalm again warns us from following their evil ways.</a:t>
            </a:r>
          </a:p>
          <a:p>
            <a:r>
              <a:rPr lang="en-US" dirty="0"/>
              <a:t>Psalm 135 describes the foolishness of worshipping images that cannot speak, see, hear, or breathe.  </a:t>
            </a:r>
          </a:p>
          <a:p>
            <a:r>
              <a:rPr lang="en-US" dirty="0"/>
              <a:t>But such images are not simply neutral by being inanimate, they become the habitation of demons who are only too happy receive the worship of those they ensnare.</a:t>
            </a:r>
          </a:p>
          <a:p>
            <a:r>
              <a:rPr lang="en-US" dirty="0"/>
              <a:t>Psalm 78 opens with an appeal to pass on to our children “the praiseworthy deeds of the LORD, his power, and the wonders he has done.”</a:t>
            </a:r>
          </a:p>
          <a:p>
            <a:r>
              <a:rPr lang="en-US" dirty="0"/>
              <a:t>Will you accept that challenge this week to pass along to your family members the wonderful works of God, particularly seen in His creation and redemption?</a:t>
            </a:r>
          </a:p>
          <a:p>
            <a:endParaRPr lang="en-US" dirty="0"/>
          </a:p>
          <a:p>
            <a:endParaRPr lang="en-US" dirty="0"/>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1315401</TotalTime>
  <Words>5378</Words>
  <Application>Microsoft Office PowerPoint</Application>
  <PresentationFormat>On-screen Show (4:3)</PresentationFormat>
  <Paragraphs>293</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vt:lpstr>
      <vt:lpstr>Arial Rounded MT Bold</vt:lpstr>
      <vt:lpstr>Calibri</vt:lpstr>
      <vt:lpstr>Times New Roman</vt:lpstr>
      <vt:lpstr>2_Default Design</vt:lpstr>
      <vt:lpstr>Default Design</vt:lpstr>
      <vt:lpstr>Psalms</vt:lpstr>
      <vt:lpstr>Memory Text Psalm 78:3-4 NKJV</vt:lpstr>
      <vt:lpstr>Overview</vt:lpstr>
      <vt:lpstr>For Our Admonition</vt:lpstr>
      <vt:lpstr>Ps 78 and 105</vt:lpstr>
      <vt:lpstr>Psalm 106 and135</vt:lpstr>
      <vt:lpstr>Summary</vt:lpstr>
      <vt:lpstr>Summary</vt:lpstr>
      <vt:lpstr>Summary</vt:lpstr>
      <vt:lpstr>PowerPoint Presentation</vt:lpstr>
      <vt:lpstr>2 Timothy 3:15-17 KJV</vt:lpstr>
      <vt:lpstr>1 Corinthians 10:6-11 NKJV</vt:lpstr>
      <vt:lpstr>Galatians 3:28-29 NKJV</vt:lpstr>
      <vt:lpstr>Psalm 78:10-11, 17-20, 32 ESV</vt:lpstr>
      <vt:lpstr>Ps 78:36-37, 40-42, 58 ESV</vt:lpstr>
      <vt:lpstr>Psalm 105:1, 8, 37, 40, 43-45 ESV</vt:lpstr>
      <vt:lpstr>Psalm 106:47-48 ESV</vt:lpstr>
      <vt:lpstr>Psalm 106:6, 13-14, 19, 24-25 ESV</vt:lpstr>
      <vt:lpstr>Psalm 106:28, 32, 34, 36-38 ESV</vt:lpstr>
      <vt:lpstr>Psalm 135:15-18 ESV</vt:lpstr>
      <vt:lpstr>1 Corinthians 10:19-20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 Lessons of the Past</dc:title>
  <dc:subject>Psalms</dc:subject>
  <dc:creator>Kenneth J. McNulty</dc:creator>
  <cp:lastModifiedBy>Kenneth McNulty</cp:lastModifiedBy>
  <cp:revision>22349</cp:revision>
  <cp:lastPrinted>2016-06-03T16:02:10Z</cp:lastPrinted>
  <dcterms:created xsi:type="dcterms:W3CDTF">2005-09-30T23:50:48Z</dcterms:created>
  <dcterms:modified xsi:type="dcterms:W3CDTF">2024-03-08T06:48:14Z</dcterms:modified>
  <cp:category>Bible Book</cp:category>
</cp:coreProperties>
</file>