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80" r:id="rId3"/>
  </p:sldMasterIdLst>
  <p:notesMasterIdLst>
    <p:notesMasterId r:id="rId26"/>
  </p:notesMasterIdLst>
  <p:handoutMasterIdLst>
    <p:handoutMasterId r:id="rId27"/>
  </p:handoutMasterIdLst>
  <p:sldIdLst>
    <p:sldId id="2889" r:id="rId4"/>
    <p:sldId id="2110" r:id="rId5"/>
    <p:sldId id="3067" r:id="rId6"/>
    <p:sldId id="1100" r:id="rId7"/>
    <p:sldId id="3129" r:id="rId8"/>
    <p:sldId id="3119" r:id="rId9"/>
    <p:sldId id="2914" r:id="rId10"/>
    <p:sldId id="3126" r:id="rId11"/>
    <p:sldId id="2915" r:id="rId12"/>
    <p:sldId id="3118" r:id="rId13"/>
    <p:sldId id="2667" r:id="rId14"/>
    <p:sldId id="1936" r:id="rId15"/>
    <p:sldId id="3013" r:id="rId16"/>
    <p:sldId id="3130" r:id="rId17"/>
    <p:sldId id="2949" r:id="rId18"/>
    <p:sldId id="1855" r:id="rId19"/>
    <p:sldId id="3048" r:id="rId20"/>
    <p:sldId id="2859" r:id="rId21"/>
    <p:sldId id="2860" r:id="rId22"/>
    <p:sldId id="2999" r:id="rId23"/>
    <p:sldId id="2029" r:id="rId24"/>
    <p:sldId id="3128" r:id="rId25"/>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30" autoAdjust="0"/>
    <p:restoredTop sz="61820" autoAdjust="0"/>
  </p:normalViewPr>
  <p:slideViewPr>
    <p:cSldViewPr>
      <p:cViewPr varScale="1">
        <p:scale>
          <a:sx n="52" d="100"/>
          <a:sy n="52" d="100"/>
        </p:scale>
        <p:origin x="1757" y="58"/>
      </p:cViewPr>
      <p:guideLst>
        <p:guide orient="horz" pos="2160"/>
        <p:guide pos="2880"/>
      </p:guideLst>
    </p:cSldViewPr>
  </p:slideViewPr>
  <p:outlineViewPr>
    <p:cViewPr>
      <p:scale>
        <a:sx n="33" d="100"/>
        <a:sy n="33" d="100"/>
      </p:scale>
      <p:origin x="0" y="-10930"/>
    </p:cViewPr>
  </p:outlineViewPr>
  <p:notesTextViewPr>
    <p:cViewPr>
      <p:scale>
        <a:sx n="200" d="100"/>
        <a:sy n="200" d="100"/>
      </p:scale>
      <p:origin x="0" y="0"/>
    </p:cViewPr>
  </p:notesTextViewPr>
  <p:sorterViewPr>
    <p:cViewPr>
      <p:scale>
        <a:sx n="75" d="100"/>
        <a:sy n="75" d="100"/>
      </p:scale>
      <p:origin x="0" y="-84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4/5/2024</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228883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2F3E9A-DC70-4D74-B675-BC6A1C265CF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57AA6E-8132-4D6F-AB64-33079222648D}"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55042" name="Rectangle 2">
            <a:extLst>
              <a:ext uri="{FF2B5EF4-FFF2-40B4-BE49-F238E27FC236}">
                <a16:creationId xmlns:a16="http://schemas.microsoft.com/office/drawing/2014/main" id="{F29B2336-B4D9-485A-AA88-C52804370DC6}"/>
              </a:ext>
            </a:extLst>
          </p:cNvPr>
          <p:cNvSpPr>
            <a:spLocks noGrp="1" noRot="1" noChangeAspect="1" noChangeArrowheads="1" noTextEdit="1"/>
          </p:cNvSpPr>
          <p:nvPr>
            <p:ph type="sldImg"/>
          </p:nvPr>
        </p:nvSpPr>
        <p:spPr>
          <a:ln/>
        </p:spPr>
      </p:sp>
      <p:sp>
        <p:nvSpPr>
          <p:cNvPr id="855043" name="Rectangle 3">
            <a:extLst>
              <a:ext uri="{FF2B5EF4-FFF2-40B4-BE49-F238E27FC236}">
                <a16:creationId xmlns:a16="http://schemas.microsoft.com/office/drawing/2014/main" id="{E8BF1C45-D82B-4D50-97A4-F5D51F5B8876}"/>
              </a:ext>
            </a:extLst>
          </p:cNvPr>
          <p:cNvSpPr>
            <a:spLocks noGrp="1" noChangeArrowheads="1"/>
          </p:cNvSpPr>
          <p:nvPr>
            <p:ph type="body" idx="1"/>
          </p:nvPr>
        </p:nvSpPr>
        <p:spPr/>
        <p:txBody>
          <a:bodyPr/>
          <a:lstStyle/>
          <a:p>
            <a:pPr marL="274320" indent="-274320">
              <a:buFontTx/>
              <a:buNone/>
            </a:pPr>
            <a:r>
              <a:rPr lang="en-US" altLang="en-US" b="1" dirty="0"/>
              <a:t>Q1:  Who won this battle?</a:t>
            </a:r>
          </a:p>
          <a:p>
            <a:pPr marL="274320" indent="-274320">
              <a:buFontTx/>
              <a:buNone/>
            </a:pPr>
            <a:r>
              <a:rPr lang="en-US" altLang="en-US" dirty="0"/>
              <a:t>1.  Michael and His angels.</a:t>
            </a:r>
          </a:p>
          <a:p>
            <a:pPr marL="274320" indent="-274320">
              <a:buFontTx/>
              <a:buNone/>
            </a:pPr>
            <a:r>
              <a:rPr lang="en-US" altLang="en-US" dirty="0"/>
              <a:t>2.  Satan was defeated and cast out of heaven.</a:t>
            </a:r>
          </a:p>
          <a:p>
            <a:pPr marL="274320" indent="-274320">
              <a:buFontTx/>
              <a:buNone/>
            </a:pPr>
            <a:r>
              <a:rPr lang="en-US" altLang="en-US" dirty="0"/>
              <a:t>3.  But that doesn’t mean the war was won.</a:t>
            </a:r>
          </a:p>
          <a:p>
            <a:pPr marL="274320" indent="-274320">
              <a:buFontTx/>
              <a:buNone/>
            </a:pPr>
            <a:r>
              <a:rPr lang="en-US" altLang="en-US" dirty="0"/>
              <a:t>4.  The devil didn’t give up.</a:t>
            </a:r>
          </a:p>
          <a:p>
            <a:pPr marL="274320" indent="-274320">
              <a:buFontTx/>
              <a:buNone/>
            </a:pPr>
            <a:r>
              <a:rPr lang="en-US" altLang="en-US" dirty="0"/>
              <a:t>5.  This was just the beginning of the long war against God.</a:t>
            </a:r>
          </a:p>
          <a:p>
            <a:pPr marL="274320" indent="-274320">
              <a:buFontTx/>
              <a:buNone/>
            </a:pPr>
            <a:r>
              <a:rPr lang="en-US" altLang="en-US" dirty="0"/>
              <a:t>6.  Heaven was cleansed of the rebellion, but the war just moved to a new theater.</a:t>
            </a:r>
          </a:p>
          <a:p>
            <a:pPr marL="274320" indent="-274320">
              <a:buFontTx/>
              <a:buNone/>
            </a:pPr>
            <a:endParaRPr lang="en-US" altLang="en-US" dirty="0"/>
          </a:p>
          <a:p>
            <a:pPr marL="274320" indent="-274320">
              <a:buFontTx/>
              <a:buNone/>
            </a:pPr>
            <a:r>
              <a:rPr lang="en-US" altLang="en-US" b="1" dirty="0"/>
              <a:t>Q2: To where was the devil cast?</a:t>
            </a:r>
          </a:p>
          <a:p>
            <a:pPr marL="274320" indent="-274320">
              <a:buFontTx/>
              <a:buNone/>
            </a:pPr>
            <a:r>
              <a:rPr lang="en-US" altLang="en-US" dirty="0"/>
              <a:t>1.  He was cast to this earth where he has deceived the whole world.</a:t>
            </a:r>
          </a:p>
          <a:p>
            <a:pPr marL="274320" indent="-274320">
              <a:buFontTx/>
              <a:buNone/>
            </a:pPr>
            <a:endParaRPr lang="en-US" altLang="en-US" dirty="0"/>
          </a:p>
          <a:p>
            <a:pPr marL="274320" indent="-274320">
              <a:buFontTx/>
              <a:buNone/>
            </a:pPr>
            <a:r>
              <a:rPr lang="en-US" altLang="en-US" b="1" dirty="0"/>
              <a:t>Q3: How many of the angels was he able to deceive in heaven and bring with him here?</a:t>
            </a:r>
          </a:p>
          <a:p>
            <a:pPr marL="274320" indent="-274320">
              <a:buFontTx/>
              <a:buNone/>
            </a:pPr>
            <a:r>
              <a:rPr lang="en-US" altLang="en-US" dirty="0"/>
              <a:t>1.  Many theologians believe, according to Rev 12:4 that he took 1/3 of the angels with him.</a:t>
            </a:r>
          </a:p>
          <a:p>
            <a:pPr marL="274320" indent="-274320">
              <a:buFontTx/>
              <a:buNone/>
            </a:pPr>
            <a:r>
              <a:rPr lang="en-US" altLang="en-US" b="1" dirty="0"/>
              <a:t>Revelation 12:4 KJV</a:t>
            </a:r>
            <a:r>
              <a:rPr lang="en-US" altLang="en-US" dirty="0"/>
              <a:t> - And his tail drew the third part of the stars of heaven, and did cast them to the earth:</a:t>
            </a:r>
          </a:p>
          <a:p>
            <a:pPr marL="274320" indent="-274320">
              <a:buFontTx/>
              <a:buNone/>
            </a:pPr>
            <a:endParaRPr lang="en-US" altLang="en-US" dirty="0"/>
          </a:p>
        </p:txBody>
      </p:sp>
    </p:spTree>
    <p:extLst>
      <p:ext uri="{BB962C8B-B14F-4D97-AF65-F5344CB8AC3E}">
        <p14:creationId xmlns:p14="http://schemas.microsoft.com/office/powerpoint/2010/main" val="3643619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90000"/>
              </a:lnSpc>
              <a:defRPr/>
            </a:pPr>
            <a:r>
              <a:rPr lang="en-US" b="1" dirty="0"/>
              <a:t>Q1: How do we know that this in not really a lamentation for the king of </a:t>
            </a:r>
            <a:r>
              <a:rPr lang="en-US" b="1" dirty="0" err="1"/>
              <a:t>Tyre</a:t>
            </a:r>
            <a:r>
              <a:rPr lang="en-US" b="1" dirty="0"/>
              <a:t>?</a:t>
            </a:r>
          </a:p>
          <a:p>
            <a:pPr marL="274320" indent="-274320" eaLnBrk="1" hangingPunct="1">
              <a:lnSpc>
                <a:spcPct val="90000"/>
              </a:lnSpc>
              <a:defRPr/>
            </a:pPr>
            <a:r>
              <a:rPr lang="en-US" dirty="0"/>
              <a:t>1.  Basically none of this applies to the king of </a:t>
            </a:r>
            <a:r>
              <a:rPr lang="en-US" dirty="0" err="1"/>
              <a:t>Tyre</a:t>
            </a:r>
            <a:r>
              <a:rPr lang="en-US" dirty="0"/>
              <a:t>.</a:t>
            </a:r>
          </a:p>
          <a:p>
            <a:pPr marL="274320" indent="-274320" eaLnBrk="1" hangingPunct="1">
              <a:lnSpc>
                <a:spcPct val="90000"/>
              </a:lnSpc>
              <a:defRPr/>
            </a:pPr>
            <a:r>
              <a:rPr lang="en-US" dirty="0"/>
              <a:t>2.  The king of </a:t>
            </a:r>
            <a:r>
              <a:rPr lang="en-US" dirty="0" err="1"/>
              <a:t>Tyre</a:t>
            </a:r>
            <a:r>
              <a:rPr lang="en-US" dirty="0"/>
              <a:t> was not in Eden, the garden of God, Satan was.</a:t>
            </a:r>
          </a:p>
          <a:p>
            <a:pPr marL="274320" indent="-274320" eaLnBrk="1" hangingPunct="1">
              <a:lnSpc>
                <a:spcPct val="90000"/>
              </a:lnSpc>
              <a:defRPr/>
            </a:pPr>
            <a:r>
              <a:rPr lang="en-US" dirty="0"/>
              <a:t>3.  The king of </a:t>
            </a:r>
            <a:r>
              <a:rPr lang="en-US" dirty="0" err="1"/>
              <a:t>Tyre</a:t>
            </a:r>
            <a:r>
              <a:rPr lang="en-US" dirty="0"/>
              <a:t> was not an anointed covering cherub, Lucifer was.</a:t>
            </a:r>
          </a:p>
          <a:p>
            <a:pPr marL="274320" indent="-274320" eaLnBrk="1" hangingPunct="1">
              <a:lnSpc>
                <a:spcPct val="90000"/>
              </a:lnSpc>
              <a:defRPr/>
            </a:pPr>
            <a:r>
              <a:rPr lang="en-US" dirty="0"/>
              <a:t>4.  The king of </a:t>
            </a:r>
            <a:r>
              <a:rPr lang="en-US" dirty="0" err="1"/>
              <a:t>Tyre</a:t>
            </a:r>
            <a:r>
              <a:rPr lang="en-US" dirty="0"/>
              <a:t> was not on the holy mountain of God walking back and forth among fiery stones, Lucifer was.</a:t>
            </a:r>
          </a:p>
          <a:p>
            <a:pPr marL="274320" indent="-274320" eaLnBrk="1" hangingPunct="1">
              <a:lnSpc>
                <a:spcPct val="90000"/>
              </a:lnSpc>
              <a:defRPr/>
            </a:pPr>
            <a:r>
              <a:rPr lang="en-US" dirty="0"/>
              <a:t>5.  And while the king of </a:t>
            </a:r>
            <a:r>
              <a:rPr lang="en-US" dirty="0" err="1"/>
              <a:t>Tyre</a:t>
            </a:r>
            <a:r>
              <a:rPr lang="en-US" dirty="0"/>
              <a:t> may have been under the influence of the devil, this description can fit only Satan, not the king of </a:t>
            </a:r>
            <a:r>
              <a:rPr lang="en-US" dirty="0" err="1"/>
              <a:t>Tyre</a:t>
            </a:r>
            <a:r>
              <a:rPr lang="en-US" dirty="0"/>
              <a:t>.</a:t>
            </a:r>
          </a:p>
          <a:p>
            <a:pPr marL="274320" indent="-274320" eaLnBrk="1" hangingPunct="1">
              <a:lnSpc>
                <a:spcPct val="90000"/>
              </a:lnSpc>
              <a:defRPr/>
            </a:pPr>
            <a:endParaRPr lang="en-US" dirty="0"/>
          </a:p>
          <a:p>
            <a:pPr marL="274320" indent="-274320" eaLnBrk="1" hangingPunct="1">
              <a:lnSpc>
                <a:spcPct val="90000"/>
              </a:lnSpc>
              <a:defRPr/>
            </a:pPr>
            <a:r>
              <a:rPr lang="en-US" b="1" dirty="0"/>
              <a:t>Q2:  What does verse 15 at the end tell us about Satan?</a:t>
            </a:r>
          </a:p>
          <a:p>
            <a:pPr marL="274320" indent="-274320" eaLnBrk="1" hangingPunct="1">
              <a:lnSpc>
                <a:spcPct val="90000"/>
              </a:lnSpc>
              <a:defRPr/>
            </a:pPr>
            <a:r>
              <a:rPr lang="en-US" dirty="0"/>
              <a:t>1.  He was perfect until iniquity was found in his heart.</a:t>
            </a:r>
          </a:p>
          <a:p>
            <a:pPr marL="274320" indent="-274320" eaLnBrk="1" hangingPunct="1">
              <a:lnSpc>
                <a:spcPct val="90000"/>
              </a:lnSpc>
              <a:defRPr/>
            </a:pPr>
            <a:r>
              <a:rPr lang="en-US" dirty="0"/>
              <a:t>2.  Iniquity describes an inner twistedness that grew out of his own choices.</a:t>
            </a:r>
          </a:p>
          <a:p>
            <a:pPr marL="274320" indent="-274320" eaLnBrk="1" hangingPunct="1">
              <a:lnSpc>
                <a:spcPct val="90000"/>
              </a:lnSpc>
              <a:defRPr/>
            </a:pPr>
            <a:r>
              <a:rPr lang="en-US" dirty="0"/>
              <a:t>3.  We will see in another passage that he was corrupted by his own splendor and beauty.</a:t>
            </a:r>
          </a:p>
          <a:p>
            <a:pPr marL="274320" indent="-274320" eaLnBrk="1" hangingPunct="1">
              <a:lnSpc>
                <a:spcPct val="90000"/>
              </a:lnSpc>
              <a:defRPr/>
            </a:pPr>
            <a:r>
              <a:rPr lang="en-US" dirty="0"/>
              <a:t>4.  So the best we can say is that Satan chose to question God’s government and thought he had a better way.</a:t>
            </a:r>
          </a:p>
          <a:p>
            <a:pPr marL="274320" indent="-274320" eaLnBrk="1" hangingPunct="1">
              <a:lnSpc>
                <a:spcPct val="90000"/>
              </a:lnSpc>
              <a:defRPr/>
            </a:pPr>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3543398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dirty="0"/>
              <a:t>1.  In Isa 14:3-11, Isaiah gives a prophecy about the fall of the king of Babylon.  </a:t>
            </a:r>
          </a:p>
          <a:p>
            <a:pPr marL="274320" lvl="0" indent="-274320"/>
            <a:r>
              <a:rPr lang="en-US" dirty="0"/>
              <a:t>2.  And the king of Babylon that fell to the Medes and Persians was king Belshazzar.</a:t>
            </a:r>
          </a:p>
          <a:p>
            <a:pPr marL="274320" lvl="0" indent="-274320"/>
            <a:r>
              <a:rPr lang="en-US" b="0" dirty="0"/>
              <a:t>3.  Daniel records how Belshazzar exalted himself against God in pride and arrogance.</a:t>
            </a:r>
          </a:p>
          <a:p>
            <a:pPr marL="274320" lvl="0" indent="-274320"/>
            <a:r>
              <a:rPr lang="en-US" b="0" dirty="0"/>
              <a:t>4.  And it’s like God is opening a window where we see a flash back to the origin of pride.</a:t>
            </a:r>
          </a:p>
          <a:p>
            <a:pPr marL="274320" lvl="0" indent="-274320"/>
            <a:endParaRPr lang="en-US" b="0" dirty="0"/>
          </a:p>
          <a:p>
            <a:pPr marL="274320" lvl="0" indent="-274320"/>
            <a:r>
              <a:rPr lang="en-US" b="1" dirty="0"/>
              <a:t>Q2:  Where did the sin of pride originate?</a:t>
            </a:r>
          </a:p>
          <a:p>
            <a:pPr marL="274320" lvl="0" indent="-274320"/>
            <a:r>
              <a:rPr lang="en-US" b="0" dirty="0"/>
              <a:t>1.  It originated in heaven in the heart of Lucifer who wanted to be exalted and worshipped.</a:t>
            </a:r>
          </a:p>
          <a:p>
            <a:pPr marL="274320" lvl="0" indent="-274320"/>
            <a:r>
              <a:rPr lang="en-US" b="0" dirty="0"/>
              <a:t>2.  Lucifer had an “I” problem.</a:t>
            </a:r>
          </a:p>
          <a:p>
            <a:pPr marL="274320" lvl="0" indent="-274320"/>
            <a:r>
              <a:rPr lang="en-US" b="0" dirty="0"/>
              <a:t>3.  Five times in verses 13 and 14 he says “I will…”</a:t>
            </a:r>
          </a:p>
          <a:p>
            <a:pPr marL="274320" lvl="0" indent="-274320"/>
            <a:r>
              <a:rPr lang="en-US" b="0" dirty="0"/>
              <a:t>4.  I will ascend; I will exalt; I will sit; I will ascend; I will be like the Most High.</a:t>
            </a:r>
          </a:p>
          <a:p>
            <a:pPr marL="274320" lvl="0" indent="-274320"/>
            <a:r>
              <a:rPr lang="en-US" b="0" dirty="0"/>
              <a:t>5.  We flashback to the original sin of pride and self-exaltation.</a:t>
            </a:r>
          </a:p>
          <a:p>
            <a:pPr marL="274320" lvl="0" indent="-274320"/>
            <a:r>
              <a:rPr lang="en-US" b="0" dirty="0"/>
              <a:t>6.  It is as though God is saying, “Let me show you the origin of the sin of pride that is now causing the downfall of the king of Babylon.”</a:t>
            </a:r>
          </a:p>
          <a:p>
            <a:pPr marL="274320" lvl="0" indent="-274320"/>
            <a:endParaRPr lang="en-US" b="0" dirty="0"/>
          </a:p>
          <a:p>
            <a:pPr marL="274320" lvl="0" indent="-274320"/>
            <a:r>
              <a:rPr lang="en-US" b="1" dirty="0"/>
              <a:t>Q3:  As Lucifer cherished pride in his heart, what did he ultimately want?</a:t>
            </a:r>
          </a:p>
          <a:p>
            <a:pPr marL="274320" lvl="0" indent="-274320"/>
            <a:r>
              <a:rPr lang="en-US" b="0" dirty="0"/>
              <a:t>1.  Lucifer’s pride led him to the point of wanting to be worshipped like God.</a:t>
            </a:r>
          </a:p>
          <a:p>
            <a:pPr marL="274320" lvl="0" indent="-274320"/>
            <a:r>
              <a:rPr lang="en-US" b="0" dirty="0"/>
              <a:t>2.  We see the same thing in his temptation of Jesus in the wilderness: he wanted Jesus to bow down and worship him!</a:t>
            </a:r>
          </a:p>
          <a:p>
            <a:pPr marL="274320" lvl="0" indent="-274320"/>
            <a:r>
              <a:rPr lang="en-US" b="0" dirty="0"/>
              <a:t>3.  His last statement in this text: “I will be like the Most High.”</a:t>
            </a:r>
          </a:p>
          <a:p>
            <a:pPr marL="274320" lvl="0" indent="-274320"/>
            <a:r>
              <a:rPr lang="en-US" b="0" dirty="0"/>
              <a:t>4.  In the ultimate sense, pride is the desire to take God’s place.</a:t>
            </a:r>
          </a:p>
          <a:p>
            <a:pPr marL="274320" lvl="0" indent="-274320"/>
            <a:r>
              <a:rPr lang="en-US" b="0" dirty="0"/>
              <a:t>5.  It is the desire to be our own boss and do things our own way.</a:t>
            </a:r>
          </a:p>
          <a:p>
            <a:pPr marL="274320" lvl="0" indent="-274320"/>
            <a:r>
              <a:rPr lang="en-US" b="0" dirty="0"/>
              <a:t>6.  It is a rejection of God and His authority.</a:t>
            </a:r>
          </a:p>
          <a:p>
            <a:pPr marL="274320" lvl="0" indent="-274320"/>
            <a:r>
              <a:rPr lang="en-US" b="0" dirty="0"/>
              <a:t>7.  We see it today on every hand of what I would call practical atheists: people who live as if there is no God.</a:t>
            </a:r>
          </a:p>
          <a:p>
            <a:pPr marL="274320" lvl="0" indent="-274320"/>
            <a:r>
              <a:rPr lang="en-US" b="0" dirty="0"/>
              <a:t>8.  They may not deny the existence of God, but they live as if He doesn’t exist.</a:t>
            </a:r>
          </a:p>
          <a:p>
            <a:pPr marL="274320" lvl="0" indent="-274320"/>
            <a:r>
              <a:rPr lang="en-US" b="0" dirty="0"/>
              <a:t>9.  Many today place themselves on the throne of their lives instead of the God who made them.</a:t>
            </a:r>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329282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test of loyalty did this command from God place before Adam and Eve?</a:t>
            </a:r>
          </a:p>
          <a:p>
            <a:pPr marL="274320" indent="-274320"/>
            <a:r>
              <a:rPr lang="en-US" dirty="0"/>
              <a:t>1.  Every time they saw the tree, they had to make a choice.</a:t>
            </a:r>
          </a:p>
          <a:p>
            <a:pPr marL="274320" indent="-274320"/>
            <a:r>
              <a:rPr lang="en-US" dirty="0"/>
              <a:t>2.  And the tree was in the middle of the garden, so they had to pass it often.</a:t>
            </a:r>
          </a:p>
          <a:p>
            <a:pPr marL="274320" indent="-274320"/>
            <a:r>
              <a:rPr lang="en-US" dirty="0"/>
              <a:t>3.  The choice was to obey God and live, or disobey God and die.</a:t>
            </a:r>
          </a:p>
          <a:p>
            <a:pPr marL="274320" indent="-274320"/>
            <a:endParaRPr lang="en-US" dirty="0"/>
          </a:p>
          <a:p>
            <a:pPr marL="274320" indent="-274320"/>
            <a:r>
              <a:rPr lang="en-US" b="1" dirty="0"/>
              <a:t>Q2:  How did the crafty serpent engage the woman in conversation?</a:t>
            </a:r>
          </a:p>
          <a:p>
            <a:pPr marL="274320" indent="-274320"/>
            <a:r>
              <a:rPr lang="en-US" dirty="0"/>
              <a:t>1.  He asked her a question in which he misquoted God, and this prompted Eve to correct him.</a:t>
            </a:r>
          </a:p>
          <a:p>
            <a:pPr marL="274320" indent="-274320"/>
            <a:r>
              <a:rPr lang="en-US" dirty="0"/>
              <a:t>2.  He asked, “Did God say you shall not eat of any tree?”</a:t>
            </a:r>
          </a:p>
          <a:p>
            <a:pPr marL="274320" indent="-274320"/>
            <a:r>
              <a:rPr lang="en-US" dirty="0"/>
              <a:t>3.  And Eve quickly corrected him saying, “God said we could eat of every tree except one.”</a:t>
            </a:r>
          </a:p>
          <a:p>
            <a:pPr marL="274320" indent="-274320"/>
            <a:r>
              <a:rPr lang="en-US" dirty="0"/>
              <a:t>4.  And she was absolutely clear on what would happen if they ate from the forbidden tree.</a:t>
            </a:r>
          </a:p>
          <a:p>
            <a:pPr marL="274320" indent="-274320"/>
            <a:r>
              <a:rPr lang="en-US" dirty="0"/>
              <a:t>5.  But the serpent contradicts God saying “You shall not surely die.” And goes on to say that the fruit will make her wise like God knowing good and evil.</a:t>
            </a:r>
          </a:p>
          <a:p>
            <a:pPr marL="274320" indent="-274320"/>
            <a:r>
              <a:rPr lang="en-US" dirty="0"/>
              <a:t>6.  So Eve believes the serpent instead of God, takes the fruit and eats it, and gives it to Adam.</a:t>
            </a:r>
          </a:p>
          <a:p>
            <a:pPr marL="274320" indent="-274320"/>
            <a:endParaRPr lang="en-US" dirty="0"/>
          </a:p>
          <a:p>
            <a:pPr marL="274320" indent="-274320"/>
            <a:r>
              <a:rPr lang="en-US" b="1" dirty="0"/>
              <a:t>Q3: Well how did that work out?  Did Eve surely die?</a:t>
            </a:r>
          </a:p>
          <a:p>
            <a:pPr marL="274320" indent="-274320"/>
            <a:r>
              <a:rPr lang="en-US" dirty="0"/>
              <a:t>1.  Absolutely.  </a:t>
            </a:r>
          </a:p>
          <a:p>
            <a:pPr marL="274320" indent="-274320"/>
            <a:r>
              <a:rPr lang="en-US" dirty="0"/>
              <a:t>2.  Not only she, but Adam and all of their posterity except for Enoch and Elijah.</a:t>
            </a:r>
          </a:p>
          <a:p>
            <a:pPr marL="274320" indent="-274320"/>
            <a:endParaRPr lang="en-US" dirty="0"/>
          </a:p>
          <a:p>
            <a:pPr marL="274320" indent="-274320"/>
            <a:r>
              <a:rPr lang="en-US" b="1" dirty="0"/>
              <a:t>Q4: And what about becoming like God?</a:t>
            </a:r>
          </a:p>
          <a:p>
            <a:pPr marL="274320" indent="-274320"/>
            <a:r>
              <a:rPr lang="en-US" dirty="0"/>
              <a:t>1.  Were they more like God before they ate the fruit or after?  (Before)</a:t>
            </a:r>
          </a:p>
          <a:p>
            <a:pPr marL="274320" indent="-274320"/>
            <a:r>
              <a:rPr lang="en-US" dirty="0"/>
              <a:t>2.  In rebelling against God they now had an experiential knowledge of evil.  </a:t>
            </a:r>
          </a:p>
          <a:p>
            <a:pPr marL="274320" indent="-274320"/>
            <a:r>
              <a:rPr lang="en-US" dirty="0"/>
              <a:t>3.  They had become sinners doomed to death.</a:t>
            </a:r>
          </a:p>
          <a:p>
            <a:pPr marL="274320" indent="-274320"/>
            <a:r>
              <a:rPr lang="en-US" dirty="0"/>
              <a:t>4.  As a result, God has cursed His very good creation.</a:t>
            </a:r>
          </a:p>
          <a:p>
            <a:pPr marL="274320" indent="-274320"/>
            <a:r>
              <a:rPr lang="en-US" dirty="0"/>
              <a:t>5.  Sin has passed upon us all for all have sinned.</a:t>
            </a:r>
          </a:p>
          <a:p>
            <a:pPr marL="274320" indent="-274320"/>
            <a:r>
              <a:rPr lang="en-US" dirty="0"/>
              <a:t>6.  We are all born with fallen human natures and have a propensity to sin.</a:t>
            </a:r>
          </a:p>
          <a:p>
            <a:pPr marL="274320" indent="-274320"/>
            <a:r>
              <a:rPr lang="en-US" dirty="0"/>
              <a:t>7.  The GC has spread to the human race.</a:t>
            </a:r>
          </a:p>
          <a:p>
            <a:pPr marL="274320" indent="-274320"/>
            <a:r>
              <a:rPr lang="en-US" dirty="0"/>
              <a:t>8.  Our land is filled with evil, suffering, disease, and death.</a:t>
            </a:r>
          </a:p>
          <a:p>
            <a:pPr marL="274320" indent="-274320"/>
            <a:r>
              <a:rPr lang="en-US" dirty="0"/>
              <a:t>9.  But God has not left us without hope.</a:t>
            </a:r>
          </a:p>
          <a:p>
            <a:pPr marL="274320" indent="-274320"/>
            <a:endParaRPr lang="en-US" dirty="0"/>
          </a:p>
          <a:p>
            <a:pPr marL="274320" indent="-274320"/>
            <a:endParaRPr lang="en-US" dirty="0"/>
          </a:p>
          <a:p>
            <a:pPr marL="274320" indent="-274320"/>
            <a:endParaRPr lang="en-US" dirty="0"/>
          </a:p>
          <a:p>
            <a:pPr marL="274320" indent="-274320"/>
            <a:endParaRPr lang="en-US" dirty="0"/>
          </a:p>
          <a:p>
            <a:pPr marL="274320" indent="-274320"/>
            <a:endParaRPr lang="en-US" dirty="0"/>
          </a:p>
          <a:p>
            <a:pPr marL="274320" indent="-274320"/>
            <a:endParaRPr lang="en-US" dirty="0"/>
          </a:p>
          <a:p>
            <a:pPr marL="274320" indent="-274320"/>
            <a:endParaRPr lang="en-US" dirty="0"/>
          </a:p>
          <a:p>
            <a:pPr>
              <a:defRPr/>
            </a:pPr>
            <a:r>
              <a:rPr lang="en-US" dirty="0">
                <a:effectLst/>
              </a:rPr>
              <a:t>Q3: What red flags should have been raised in Eve’s mind in this encounter with the serpent?</a:t>
            </a:r>
          </a:p>
          <a:p>
            <a:pPr>
              <a:defRPr/>
            </a:pPr>
            <a:endParaRPr lang="en-US" dirty="0">
              <a:effectLst/>
            </a:endParaRPr>
          </a:p>
          <a:p>
            <a:pPr>
              <a:defRPr/>
            </a:pPr>
            <a:endParaRPr lang="en-US" dirty="0">
              <a:effectLst/>
            </a:endParaRPr>
          </a:p>
          <a:p>
            <a:pPr>
              <a:defRPr/>
            </a:pPr>
            <a:endParaRPr lang="en-US" dirty="0">
              <a:effectLst/>
            </a:endParaRPr>
          </a:p>
          <a:p>
            <a:pPr>
              <a:defRPr/>
            </a:pPr>
            <a:r>
              <a:rPr lang="en-US" dirty="0">
                <a:effectLst/>
              </a:rPr>
              <a:t>Q4: How should we respond when Satan tries to start a conversation with us?</a:t>
            </a:r>
          </a:p>
          <a:p>
            <a:pPr marL="274320" indent="-274320"/>
            <a:r>
              <a:rPr lang="en-US" dirty="0"/>
              <a:t>  </a:t>
            </a:r>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3431078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pPr>
            <a:r>
              <a:rPr lang="en-US" b="1" dirty="0"/>
              <a:t>Q1:  To whom is this invitation given?</a:t>
            </a:r>
          </a:p>
          <a:p>
            <a:pPr marL="274320" indent="-274320" eaLnBrk="1" hangingPunct="1">
              <a:lnSpc>
                <a:spcPct val="80000"/>
              </a:lnSpc>
            </a:pPr>
            <a:r>
              <a:rPr lang="en-US" dirty="0"/>
              <a:t>1.  It is given to “whosoever will.”</a:t>
            </a:r>
          </a:p>
          <a:p>
            <a:pPr marL="274320" indent="-274320" eaLnBrk="1" hangingPunct="1">
              <a:lnSpc>
                <a:spcPct val="80000"/>
              </a:lnSpc>
            </a:pPr>
            <a:r>
              <a:rPr lang="en-US" b="0" dirty="0"/>
              <a:t>2.  It is given to whoever wants to.</a:t>
            </a:r>
          </a:p>
          <a:p>
            <a:pPr marL="274320" indent="-274320" eaLnBrk="1" hangingPunct="1">
              <a:lnSpc>
                <a:spcPct val="80000"/>
              </a:lnSpc>
            </a:pPr>
            <a:r>
              <a:rPr lang="en-US" b="0" dirty="0"/>
              <a:t>3.  The invitation is to come and take the water of life freely.</a:t>
            </a:r>
          </a:p>
          <a:p>
            <a:pPr marL="274320" indent="-274320" eaLnBrk="1" hangingPunct="1">
              <a:lnSpc>
                <a:spcPct val="80000"/>
              </a:lnSpc>
            </a:pPr>
            <a:r>
              <a:rPr lang="en-US" b="0" dirty="0"/>
              <a:t>4.  Drink as deep as you want.</a:t>
            </a:r>
          </a:p>
          <a:p>
            <a:pPr marL="274320" indent="-274320" eaLnBrk="1" hangingPunct="1">
              <a:lnSpc>
                <a:spcPct val="80000"/>
              </a:lnSpc>
            </a:pPr>
            <a:endParaRPr lang="en-US" b="0" dirty="0"/>
          </a:p>
          <a:p>
            <a:pPr marL="274320" indent="-274320" eaLnBrk="1" hangingPunct="1">
              <a:lnSpc>
                <a:spcPct val="80000"/>
              </a:lnSpc>
            </a:pPr>
            <a:r>
              <a:rPr lang="en-US" b="1" dirty="0"/>
              <a:t>Q2: What is the water of life?</a:t>
            </a:r>
          </a:p>
          <a:p>
            <a:pPr marL="274320" indent="-274320" eaLnBrk="1" hangingPunct="1">
              <a:lnSpc>
                <a:spcPct val="80000"/>
              </a:lnSpc>
            </a:pPr>
            <a:r>
              <a:rPr lang="en-US" b="0" dirty="0"/>
              <a:t>1.  What did Jesus tell the woman at the well about living water?</a:t>
            </a:r>
          </a:p>
          <a:p>
            <a:pPr marL="274320" indent="-274320" eaLnBrk="1" hangingPunct="1">
              <a:lnSpc>
                <a:spcPct val="80000"/>
              </a:lnSpc>
            </a:pPr>
            <a:r>
              <a:rPr lang="en-US" b="0" dirty="0"/>
              <a:t>2.  He told here that He was able to give her living water.</a:t>
            </a:r>
          </a:p>
          <a:p>
            <a:pPr marL="274320" indent="-274320" eaLnBrk="1" hangingPunct="1">
              <a:lnSpc>
                <a:spcPct val="80000"/>
              </a:lnSpc>
            </a:pPr>
            <a:r>
              <a:rPr lang="en-US" b="0" dirty="0"/>
              <a:t>3.  And Jesus said in:</a:t>
            </a:r>
          </a:p>
          <a:p>
            <a:pPr marL="274320" indent="-274320" eaLnBrk="1" hangingPunct="1">
              <a:lnSpc>
                <a:spcPct val="80000"/>
              </a:lnSpc>
            </a:pPr>
            <a:r>
              <a:rPr lang="en-US" b="1" dirty="0"/>
              <a:t>John 7:38 KJV</a:t>
            </a:r>
            <a:r>
              <a:rPr lang="en-US" b="0" dirty="0"/>
              <a:t> - He that believeth on me, as the scripture hath said, out of his belly shall flow rivers of living water.</a:t>
            </a:r>
          </a:p>
          <a:p>
            <a:pPr marL="274320" indent="-274320" eaLnBrk="1" hangingPunct="1">
              <a:lnSpc>
                <a:spcPct val="80000"/>
              </a:lnSpc>
            </a:pPr>
            <a:r>
              <a:rPr lang="en-US" b="0" dirty="0"/>
              <a:t>4.  So believing on the Lord Jesus Christ quenches our spiritual thirst and brings us life everlasting.  </a:t>
            </a:r>
          </a:p>
          <a:p>
            <a:pPr marL="274320" indent="-274320" eaLnBrk="1" hangingPunct="1">
              <a:lnSpc>
                <a:spcPct val="80000"/>
              </a:lnSpc>
            </a:pPr>
            <a:r>
              <a:rPr lang="en-US" b="0" dirty="0"/>
              <a:t>5.  And “whosoever will” can choose to believe on the Lord Jesus Christ and be saved.</a:t>
            </a:r>
          </a:p>
          <a:p>
            <a:pPr marL="274320" indent="-274320" eaLnBrk="1" hangingPunct="1">
              <a:lnSpc>
                <a:spcPct val="80000"/>
              </a:lnSpc>
            </a:pPr>
            <a:r>
              <a:rPr lang="en-US" b="0" dirty="0"/>
              <a:t>6.  Did it include the Philippian jailer?</a:t>
            </a:r>
          </a:p>
          <a:p>
            <a:pPr marL="274320" indent="-274320" eaLnBrk="1" hangingPunct="1">
              <a:lnSpc>
                <a:spcPct val="80000"/>
              </a:lnSpc>
            </a:pPr>
            <a:r>
              <a:rPr lang="en-US" b="0" dirty="0"/>
              <a:t>7.  Paul and Silas told him “Believe on the Lord Jesus Christ and thou shalt be saved.”</a:t>
            </a:r>
          </a:p>
          <a:p>
            <a:pPr marL="274320" indent="-274320" eaLnBrk="1" hangingPunct="1">
              <a:lnSpc>
                <a:spcPct val="80000"/>
              </a:lnSpc>
            </a:pPr>
            <a:r>
              <a:rPr lang="en-US" b="0" dirty="0"/>
              <a:t>8.  Did it include Cornelius?</a:t>
            </a:r>
          </a:p>
          <a:p>
            <a:pPr marL="274320" indent="-274320" eaLnBrk="1" hangingPunct="1">
              <a:lnSpc>
                <a:spcPct val="80000"/>
              </a:lnSpc>
            </a:pPr>
            <a:r>
              <a:rPr lang="en-US" b="0" dirty="0"/>
              <a:t>9.  As soon as he heard and believed the gospel that Peter preached to him, the HS fell upon him and he spoke in tongues.</a:t>
            </a:r>
          </a:p>
          <a:p>
            <a:pPr marL="274320" indent="-274320" eaLnBrk="1" hangingPunct="1">
              <a:lnSpc>
                <a:spcPct val="80000"/>
              </a:lnSpc>
            </a:pPr>
            <a:r>
              <a:rPr lang="en-US" b="0" dirty="0"/>
              <a:t>10. All through the NT the call is plainly given to “whosoever will” to be saved in Christ.</a:t>
            </a:r>
          </a:p>
          <a:p>
            <a:pPr marL="274320" indent="-274320" eaLnBrk="1" hangingPunct="1">
              <a:lnSpc>
                <a:spcPct val="80000"/>
              </a:lnSpc>
            </a:pPr>
            <a:r>
              <a:rPr lang="en-US" b="1" dirty="0"/>
              <a:t>Romans 10:13 KJV </a:t>
            </a:r>
            <a:r>
              <a:rPr lang="en-US" b="0" dirty="0"/>
              <a:t>- 13 For whosoever shall call upon the name of the Lord shall be saved.</a:t>
            </a:r>
          </a:p>
          <a:p>
            <a:pPr marL="274320" indent="-274320" eaLnBrk="1" hangingPunct="1">
              <a:lnSpc>
                <a:spcPct val="80000"/>
              </a:lnSpc>
            </a:pPr>
            <a:endParaRPr lang="en-US" b="0" dirty="0"/>
          </a:p>
          <a:p>
            <a:pPr marL="274320" indent="-274320" eaLnBrk="1" hangingPunct="1">
              <a:lnSpc>
                <a:spcPct val="80000"/>
              </a:lnSpc>
            </a:pPr>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2652129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r>
              <a:rPr lang="en-US" b="0" dirty="0"/>
              <a:t>1.  These are famous times when God has set before His people a choice to make.</a:t>
            </a:r>
          </a:p>
          <a:p>
            <a:pPr marL="274320" indent="-274320" eaLnBrk="1" hangingPunct="1"/>
            <a:r>
              <a:rPr lang="en-US" b="0" dirty="0"/>
              <a:t>2.  But Scripture is full of the accounts of the choices that people make and the consequences of those choices.</a:t>
            </a:r>
          </a:p>
          <a:p>
            <a:pPr marL="274320" indent="-274320" eaLnBrk="1" hangingPunct="1"/>
            <a:r>
              <a:rPr lang="en-US" b="0" dirty="0"/>
              <a:t>3.  If there is anything clear in scripture it is that God does not force us to choose, but gives us the freedom to choose.</a:t>
            </a:r>
          </a:p>
          <a:p>
            <a:pPr marL="274320" indent="-274320" eaLnBrk="1" hangingPunct="1"/>
            <a:r>
              <a:rPr lang="en-US" b="0" dirty="0"/>
              <a:t>4.  And the choices that people make determine their future to a large extent.</a:t>
            </a:r>
          </a:p>
          <a:p>
            <a:pPr marL="274320" indent="-274320" eaLnBrk="1" hangingPunct="1"/>
            <a:r>
              <a:rPr lang="en-US" b="0" dirty="0"/>
              <a:t>5.  The most important choice we make in life is what to do with Jesus.</a:t>
            </a:r>
          </a:p>
          <a:p>
            <a:pPr marL="274320" indent="-274320" eaLnBrk="1" hangingPunct="1"/>
            <a:r>
              <a:rPr lang="en-US" b="0" dirty="0"/>
              <a:t>6.  That choice determines our eternal destiny.</a:t>
            </a:r>
          </a:p>
          <a:p>
            <a:pPr marL="274320" indent="-274320" eaLnBrk="1" hangingPunct="1"/>
            <a:r>
              <a:rPr lang="en-US" b="0" dirty="0"/>
              <a:t>7.  What will you do with Jesus?  You can try to ignore Him; you can reject Him; or you can receive Him and make Him Savior and Lord.</a:t>
            </a:r>
          </a:p>
          <a:p>
            <a:pPr marL="274320" indent="-274320" eaLnBrk="1" hangingPunct="1"/>
            <a:endParaRPr lang="en-US" b="0" dirty="0"/>
          </a:p>
          <a:p>
            <a:pPr marL="274320" indent="-274320" eaLnBrk="1" hangingPunct="1"/>
            <a:endParaRPr lang="en-US" b="0"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To what period of time in the Great Controversy do we flash forward in these verses?</a:t>
            </a:r>
          </a:p>
          <a:p>
            <a:pPr marL="274320" indent="-274320"/>
            <a:r>
              <a:rPr lang="en-US" b="0" dirty="0"/>
              <a:t>1.  What did the loud voice in heaven say? (</a:t>
            </a:r>
            <a:r>
              <a:rPr lang="en-US" b="1" dirty="0"/>
              <a:t>Now</a:t>
            </a:r>
            <a:r>
              <a:rPr lang="en-US" b="0" dirty="0"/>
              <a:t> is come salvation…}</a:t>
            </a:r>
          </a:p>
          <a:p>
            <a:pPr marL="274320" indent="-274320"/>
            <a:r>
              <a:rPr lang="en-US" b="0" dirty="0"/>
              <a:t>2.  When did salvation come?  (When Jesus died on the cross for our sins.)</a:t>
            </a:r>
          </a:p>
          <a:p>
            <a:pPr marL="274320" indent="-274320"/>
            <a:r>
              <a:rPr lang="en-US" b="0" dirty="0"/>
              <a:t>3.  So we hop from Satan’s defeat in heaven to Satan’s defeat at the cross.</a:t>
            </a:r>
          </a:p>
          <a:p>
            <a:pPr marL="274320" indent="-274320"/>
            <a:r>
              <a:rPr lang="en-US" b="0" dirty="0"/>
              <a:t>4.  This is the center of the gospel.</a:t>
            </a:r>
          </a:p>
          <a:p>
            <a:pPr marL="274320" indent="-274320"/>
            <a:r>
              <a:rPr lang="en-US" b="0" dirty="0"/>
              <a:t>5.  We are saved by justification, the forgiveness of our sins by the blood of Jesus.</a:t>
            </a:r>
          </a:p>
          <a:p>
            <a:pPr marL="274320" indent="-274320"/>
            <a:r>
              <a:rPr lang="en-US" b="0" dirty="0"/>
              <a:t>6.  We have strength to defeat the enemy who would enslave us to sin.</a:t>
            </a:r>
          </a:p>
          <a:p>
            <a:pPr marL="274320" indent="-274320"/>
            <a:r>
              <a:rPr lang="en-US" b="0" dirty="0"/>
              <a:t>7.  Jesus came offering us the kingdom of God and inviting us to have a part in it.</a:t>
            </a:r>
          </a:p>
          <a:p>
            <a:pPr marL="274320" indent="-274320"/>
            <a:r>
              <a:rPr lang="en-US" b="0" dirty="0"/>
              <a:t>8.  The cross displayed the power of Christ to defeat Satan, the accuser of our brethren.</a:t>
            </a:r>
          </a:p>
          <a:p>
            <a:pPr marL="274320" indent="-274320"/>
            <a:r>
              <a:rPr lang="en-US" b="0" dirty="0"/>
              <a:t>9.  He is cast down and defeated.</a:t>
            </a:r>
          </a:p>
          <a:p>
            <a:pPr marL="274320" indent="-274320"/>
            <a:r>
              <a:rPr lang="en-US" b="0" dirty="0"/>
              <a:t>10. Why?  Because of verse 11:</a:t>
            </a:r>
          </a:p>
          <a:p>
            <a:pPr marL="274320" indent="-274320"/>
            <a:r>
              <a:rPr lang="en-US" b="0" dirty="0"/>
              <a:t>11. They, the brethren, the saints, overcame him and defeated him by the blood of the Lamb, and by the word of their testimony.</a:t>
            </a:r>
          </a:p>
          <a:p>
            <a:pPr marL="274320" indent="-274320"/>
            <a:r>
              <a:rPr lang="en-US" b="0" dirty="0"/>
              <a:t>12. They are justified by the blood, sanctified by the Spirit, and testify that Jesus is Lord.</a:t>
            </a:r>
          </a:p>
          <a:p>
            <a:pPr marL="274320" indent="-274320"/>
            <a:r>
              <a:rPr lang="en-US" b="0" dirty="0"/>
              <a:t>13. And though they may die the first death they have eternal life, while Satan dies the second death and has eternal death.</a:t>
            </a:r>
          </a:p>
          <a:p>
            <a:pPr marL="274320" indent="-274320"/>
            <a:r>
              <a:rPr lang="en-US" b="0" dirty="0"/>
              <a:t>14. Hallelujah: Jesus and His saints win; Satan and his minions lose.</a:t>
            </a:r>
          </a:p>
          <a:p>
            <a:pPr marL="274320" indent="-274320"/>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03576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[Based on William H. Shea, Time Prophecies of Daniel 12 and Revelation 12-13 in Symposium on Revelation, Book 1, Daniel and Revelation Committee Series Book 6, p349.]</a:t>
            </a:r>
          </a:p>
          <a:p>
            <a:pPr marL="274320" indent="-274320"/>
            <a:endParaRPr lang="en-US" dirty="0"/>
          </a:p>
          <a:p>
            <a:pPr marL="274320" indent="-274320"/>
            <a:r>
              <a:rPr lang="en-US" dirty="0"/>
              <a:t>1.  So here we have four battle scenes: three between the dragon and the woman on earth, and one between the dragon and Christ (Michael) in heaven.</a:t>
            </a:r>
          </a:p>
          <a:p>
            <a:pPr marL="274320" indent="-274320"/>
            <a:r>
              <a:rPr lang="en-US" dirty="0"/>
              <a:t>2.  The three battle scenes between the dragon and woman are: early, intermediate, and final.</a:t>
            </a:r>
          </a:p>
          <a:p>
            <a:pPr marL="274320" indent="-274320"/>
            <a:r>
              <a:rPr lang="en-US" dirty="0"/>
              <a:t>4.  These events are arranged in what we call a chiasm.</a:t>
            </a:r>
          </a:p>
          <a:p>
            <a:pPr marL="274320" indent="-274320"/>
            <a:r>
              <a:rPr lang="en-US" dirty="0"/>
              <a:t>5.  The word chiasm comes from the Greek letter chi which is the same as our X.</a:t>
            </a:r>
          </a:p>
          <a:p>
            <a:pPr marL="274320" indent="-274320"/>
            <a:r>
              <a:rPr lang="en-US" dirty="0"/>
              <a:t>6.  It is a structure in which the first and last elements correspond; the second and next-to-last elements correspond, etc.</a:t>
            </a:r>
          </a:p>
          <a:p>
            <a:pPr marL="274320" indent="-274320"/>
            <a:r>
              <a:rPr lang="en-US" dirty="0"/>
              <a:t>7.  And the most important part of a chiasm is at the middle.</a:t>
            </a:r>
          </a:p>
          <a:p>
            <a:pPr marL="274320" indent="-274320"/>
            <a:r>
              <a:rPr lang="en-US" dirty="0"/>
              <a:t>[Shown with the indentation the elements make the left half of the letter X or chi in Greek.]</a:t>
            </a:r>
          </a:p>
          <a:p>
            <a:pPr marL="274320" indent="-274320"/>
            <a:endParaRPr lang="en-US" dirty="0"/>
          </a:p>
          <a:p>
            <a:pPr marL="274320" indent="-274320"/>
            <a:r>
              <a:rPr lang="en-US" b="1" dirty="0"/>
              <a:t>Q1: So if we look at this as a chiasm or a chiastic structure, what’s in the middle?</a:t>
            </a:r>
          </a:p>
          <a:p>
            <a:pPr marL="274320" indent="-274320"/>
            <a:r>
              <a:rPr lang="en-US" dirty="0"/>
              <a:t>1.  The center portion of this structure is the conflict between Michael, who is Christ, and the dragon in heaven.</a:t>
            </a:r>
          </a:p>
          <a:p>
            <a:pPr marL="274320" indent="-274320"/>
            <a:r>
              <a:rPr lang="en-US" dirty="0"/>
              <a:t>2.  This points to verses 7 – 12 as the most important part of the chapter.</a:t>
            </a:r>
          </a:p>
          <a:p>
            <a:pPr marL="274320" indent="-274320"/>
            <a:r>
              <a:rPr lang="en-US" dirty="0"/>
              <a:t>3.  This Michael-dragon conflict in heaven includes verses 10 and 11 which we just studied where the saints overcome the Accuser by the blood of the Lamb and the word of their testimony.</a:t>
            </a:r>
          </a:p>
          <a:p>
            <a:pPr marL="274320" indent="-274320"/>
            <a:r>
              <a:rPr lang="en-US" dirty="0"/>
              <a:t>4.  This is the great theme of righteousness by faith.</a:t>
            </a:r>
          </a:p>
          <a:p>
            <a:pPr marL="274320" indent="-274320"/>
            <a:r>
              <a:rPr lang="en-US" dirty="0"/>
              <a:t>5.  These verses are not only the center of the structure of Chapter 12, they are the center of the entire book of Revelation.</a:t>
            </a:r>
          </a:p>
          <a:p>
            <a:pPr marL="274320" indent="-274320"/>
            <a:r>
              <a:rPr lang="en-US" dirty="0"/>
              <a:t>[See quote on next slide.]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206747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So the central message of the book of Revelation is that Christ has defeated Satan.</a:t>
            </a:r>
          </a:p>
          <a:p>
            <a:pPr marL="274320" indent="-274320"/>
            <a:r>
              <a:rPr lang="en-US" dirty="0"/>
              <a:t>2.  His doom is sure, because the blood of the Lamb has been shed for the forgiveness of sins.</a:t>
            </a:r>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2001809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did Jesus destroy the works of the devil?</a:t>
            </a:r>
          </a:p>
          <a:p>
            <a:pPr marL="274320" indent="-274320"/>
            <a:r>
              <a:rPr lang="en-US" dirty="0"/>
              <a:t>1.  The works of the devil are to tempt us to sin and enslave us in sin.</a:t>
            </a:r>
          </a:p>
          <a:p>
            <a:pPr marL="274320" indent="-274320"/>
            <a:r>
              <a:rPr lang="en-US" b="0" dirty="0"/>
              <a:t>2.  He wants us to be condemned for our sins and end up with him in the lake of fire.</a:t>
            </a:r>
          </a:p>
          <a:p>
            <a:pPr marL="274320" indent="-274320"/>
            <a:r>
              <a:rPr lang="en-US" b="0" dirty="0"/>
              <a:t>3.  Jesus died on the cross to forgive us of sin and deliver us from the power of sin.</a:t>
            </a:r>
          </a:p>
          <a:p>
            <a:pPr marL="274320" indent="-274320"/>
            <a:r>
              <a:rPr lang="en-US" b="0" dirty="0"/>
              <a:t>4.  He wants us to be forgiven and end up with Him in the kingdom of God.</a:t>
            </a:r>
          </a:p>
          <a:p>
            <a:pPr marL="274320" indent="-274320"/>
            <a:r>
              <a:rPr lang="en-US" b="0" dirty="0"/>
              <a:t>5.  Jesus delivers us from the penalty of sin, the power of sin, and, when the GC is ended, from the presence of sin.</a:t>
            </a:r>
          </a:p>
          <a:p>
            <a:pPr marL="274320" indent="-274320"/>
            <a:r>
              <a:rPr lang="en-US" b="0" dirty="0"/>
              <a:t>6.  For all those who trust in Him as Savior and Lord, He destroys the works of the devil.</a:t>
            </a:r>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54159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dirty="0"/>
              <a:t>B2: </a:t>
            </a:r>
          </a:p>
          <a:p>
            <a:pPr marL="274320" indent="-274320" eaLnBrk="1" hangingPunct="1">
              <a:lnSpc>
                <a:spcPct val="80000"/>
              </a:lnSpc>
              <a:defRPr/>
            </a:pPr>
            <a:r>
              <a:rPr lang="en-US" dirty="0"/>
              <a:t>1.  It broke out in heaven of all places!!</a:t>
            </a:r>
          </a:p>
          <a:p>
            <a:pPr marL="274320" indent="-274320"/>
            <a:r>
              <a:rPr lang="en-US" dirty="0"/>
              <a:t>2.  We are very familiar with war on earth, but war in heaven?  </a:t>
            </a:r>
          </a:p>
          <a:p>
            <a:pPr marL="274320" indent="-274320"/>
            <a:r>
              <a:rPr lang="en-US" dirty="0"/>
              <a:t>3.  How could there be war in heaven, a perfect place where God Himself dwells?</a:t>
            </a:r>
          </a:p>
          <a:p>
            <a:pPr marL="274320" indent="-274320"/>
            <a:r>
              <a:rPr lang="en-US" b="0" dirty="0"/>
              <a:t>4.  This goes back to the original rebellion of Lucifer.</a:t>
            </a:r>
          </a:p>
          <a:p>
            <a:pPr marL="274320" indent="-274320"/>
            <a:r>
              <a:rPr lang="en-US" b="0" dirty="0"/>
              <a:t>5.  Many think sin originated in the Garden of Eden, but the original rebellion was in heaven and the original rebel was Lucifer.</a:t>
            </a:r>
          </a:p>
          <a:p>
            <a:pPr marL="274320" indent="-274320"/>
            <a:endParaRPr lang="en-US" b="0" dirty="0"/>
          </a:p>
          <a:p>
            <a:pPr marL="274320" indent="-274320"/>
            <a:r>
              <a:rPr lang="en-US" b="1" dirty="0"/>
              <a:t>B3:</a:t>
            </a:r>
            <a:r>
              <a:rPr lang="en-US" b="0" dirty="0"/>
              <a:t> </a:t>
            </a:r>
          </a:p>
          <a:p>
            <a:pPr marL="274320" indent="-274320"/>
            <a:r>
              <a:rPr lang="en-US" b="0" dirty="0"/>
              <a:t>1.  We have Michael and His angels fighting against the dragon and his angels.</a:t>
            </a:r>
          </a:p>
          <a:p>
            <a:pPr marL="274320" indent="-274320"/>
            <a:r>
              <a:rPr lang="en-US" b="0" dirty="0"/>
              <a:t>2.  What do we know about Michael?  Who is He?</a:t>
            </a:r>
          </a:p>
          <a:p>
            <a:pPr marL="274320" indent="-274320"/>
            <a:r>
              <a:rPr lang="en-US" b="0" dirty="0"/>
              <a:t>3.  In short, He is the preincarnate Son of God, the second person of the trinity who, in the incarnation, became Jesus of Nazareth, died for our sins, rose again, and ministers now as our great high priest in heaven.</a:t>
            </a:r>
          </a:p>
          <a:p>
            <a:pPr marL="274320" indent="-274320"/>
            <a:r>
              <a:rPr lang="en-US" b="0" dirty="0"/>
              <a:t>4.  What biblical evidence supports that idea?</a:t>
            </a:r>
          </a:p>
          <a:p>
            <a:pPr marL="274320" indent="-274320">
              <a:buFontTx/>
              <a:buNone/>
            </a:pPr>
            <a:r>
              <a:rPr lang="en-US" altLang="en-US" dirty="0"/>
              <a:t>5.  First, it was Michael the archangel who disputed with the devil in the resurrection of Moses. (Jude 1:9) </a:t>
            </a:r>
          </a:p>
          <a:p>
            <a:pPr marL="274320" indent="-274320">
              <a:buFontTx/>
              <a:buNone/>
            </a:pPr>
            <a:r>
              <a:rPr lang="en-US" altLang="en-US" dirty="0"/>
              <a:t>6.  Michael prevailed in that conflict, because Moses appeared to Jesus and His disciples on the Mt. of Transfiguration.</a:t>
            </a:r>
          </a:p>
          <a:p>
            <a:pPr marL="274320" indent="-274320">
              <a:buFontTx/>
              <a:buNone/>
            </a:pPr>
            <a:r>
              <a:rPr lang="en-US" altLang="en-US" dirty="0"/>
              <a:t>7.  Angels do not have the power to resurrect the dead, but Jesus, the Son of God, does.  </a:t>
            </a:r>
          </a:p>
          <a:p>
            <a:pPr marL="274320" indent="-274320">
              <a:buFontTx/>
              <a:buNone/>
            </a:pPr>
            <a:r>
              <a:rPr lang="en-US" altLang="en-US" dirty="0"/>
              <a:t>8.  He is the resurrection and the life.</a:t>
            </a:r>
          </a:p>
          <a:p>
            <a:pPr marL="274320" indent="-274320">
              <a:buFontTx/>
              <a:buNone/>
            </a:pPr>
            <a:r>
              <a:rPr lang="en-US" altLang="en-US" dirty="0"/>
              <a:t>9.  Second, when Jesus returns to resurrect the dead, Paul writes that “the Lord Himself shall descend from heaven with a shout, with the voice of the archangel, and with the trump of God.” (1 Thes 4:16)</a:t>
            </a:r>
          </a:p>
          <a:p>
            <a:pPr marL="274320" indent="-274320">
              <a:buFontTx/>
              <a:buNone/>
            </a:pPr>
            <a:r>
              <a:rPr lang="en-US" altLang="en-US" dirty="0"/>
              <a:t>10. The voice of the archangel, Michael, then is the voice of the Lord Jesus Himself that calls the dead back to life.</a:t>
            </a:r>
          </a:p>
          <a:p>
            <a:pPr marL="274320" indent="-274320">
              <a:buFontTx/>
              <a:buNone/>
            </a:pPr>
            <a:r>
              <a:rPr lang="en-US" altLang="en-US" dirty="0"/>
              <a:t>11. Jesus said:</a:t>
            </a:r>
          </a:p>
          <a:p>
            <a:pPr marL="274320" indent="-274320">
              <a:buFontTx/>
              <a:buNone/>
            </a:pPr>
            <a:r>
              <a:rPr lang="en-US" altLang="en-US" b="1" dirty="0"/>
              <a:t>John 5:28-29a</a:t>
            </a:r>
            <a:r>
              <a:rPr lang="en-US" altLang="en-US" dirty="0"/>
              <a:t>  Do not marvel at this, for the hour is coming in which all who are in the graves will hear His voice [the voice of Jesus] and come forth….</a:t>
            </a:r>
          </a:p>
          <a:p>
            <a:pPr marL="274320" indent="-274320">
              <a:buFontTx/>
              <a:buNone/>
            </a:pPr>
            <a:r>
              <a:rPr lang="en-US" altLang="en-US" dirty="0"/>
              <a:t>12. Third, the Michael who comes to Gabriel’s aid in Daniel 10 to defeat Satan (in the form of the prince of the kingdom of Persia) is a chief prince of God’s people, implying His royalty and coming kingship.  </a:t>
            </a:r>
          </a:p>
          <a:p>
            <a:pPr marL="274320" indent="-274320">
              <a:buFontTx/>
              <a:buNone/>
            </a:pPr>
            <a:r>
              <a:rPr lang="en-US" altLang="en-US" dirty="0"/>
              <a:t>13. Fourth, when Michael stands up in Daniel 12, there is a mighty resurrection, but the NT makes it clear that it is Jesus Christ who comes to resurrect the dead.</a:t>
            </a:r>
          </a:p>
          <a:p>
            <a:pPr marL="274320" indent="-274320"/>
            <a:r>
              <a:rPr lang="en-US" b="0" dirty="0"/>
              <a:t>14. Fifth, we see in our memory text that Michael is the leader of the angelic hosts of Yahweh.  </a:t>
            </a:r>
          </a:p>
          <a:p>
            <a:pPr marL="274320" indent="-274320"/>
            <a:r>
              <a:rPr lang="en-US" b="0" dirty="0"/>
              <a:t>15. As such He is Captain or Commander of the LORD’s host.</a:t>
            </a:r>
          </a:p>
          <a:p>
            <a:pPr marL="274320" indent="-274320"/>
            <a:r>
              <a:rPr lang="en-US" b="0" dirty="0"/>
              <a:t>16. He appeared to Joshua at Jericho with His sword drawn and identified himself as the Captain or Commander of the LORD’s host.</a:t>
            </a:r>
          </a:p>
          <a:p>
            <a:pPr marL="274320" indent="-274320"/>
            <a:r>
              <a:rPr lang="en-US" b="0" dirty="0"/>
              <a:t>17. And he told Joshua, “Take your sandal off your foot for the place where you stand is holy.”</a:t>
            </a:r>
          </a:p>
          <a:p>
            <a:pPr marL="274320" indent="-274320"/>
            <a:r>
              <a:rPr lang="en-US" b="0" dirty="0"/>
              <a:t>18. Only God can make the ground holy by His presence.  </a:t>
            </a:r>
          </a:p>
          <a:p>
            <a:pPr marL="274320" indent="-274320"/>
            <a:r>
              <a:rPr lang="en-US" b="0" dirty="0"/>
              <a:t>19. So Michael the archangel is the divine Son of God.</a:t>
            </a:r>
          </a:p>
          <a:p>
            <a:pPr marL="274320" indent="-274320"/>
            <a:r>
              <a:rPr lang="en-US" b="0" dirty="0"/>
              <a:t>20. That makes sense to me.</a:t>
            </a:r>
          </a:p>
          <a:p>
            <a:pPr marL="274320" indent="-274320"/>
            <a:r>
              <a:rPr lang="en-US" b="0" dirty="0"/>
              <a:t>21. God’s only Son is the Father’s emissary of love both to angels, as Michael, and to humans as Michael in the OT and as Jesus in the NT.</a:t>
            </a:r>
          </a:p>
          <a:p>
            <a:pPr marL="274320" indent="-274320"/>
            <a:r>
              <a:rPr lang="en-US" b="0" dirty="0"/>
              <a:t>22. Well what about the dragon?  Who is he?</a:t>
            </a:r>
          </a:p>
          <a:p>
            <a:pPr marL="274320" indent="-274320"/>
            <a:r>
              <a:rPr lang="en-US" b="0" dirty="0"/>
              <a:t>23. Verse 9 of Rev 12 leaves no doubt:</a:t>
            </a:r>
          </a:p>
          <a:p>
            <a:pPr marL="274320" indent="-274320"/>
            <a:r>
              <a:rPr lang="en-US" b="1" dirty="0"/>
              <a:t>Rev 12:9 KJV</a:t>
            </a:r>
            <a:r>
              <a:rPr lang="en-US" b="0" dirty="0"/>
              <a:t>: The great dragon was cast out, that serpent of old, called the Devil and Satan, who deceives the whole world…</a:t>
            </a:r>
          </a:p>
          <a:p>
            <a:pPr marL="274320" indent="-274320"/>
            <a:r>
              <a:rPr lang="en-US" b="0" dirty="0"/>
              <a:t>24. So we have four names that leave no doubt: dragon, serpent, Devil, and Satan.</a:t>
            </a:r>
          </a:p>
          <a:p>
            <a:pPr marL="274320" indent="-274320"/>
            <a:r>
              <a:rPr lang="en-US" b="0" dirty="0"/>
              <a:t>25. And we also have his job description: he deceives the whole world.</a:t>
            </a:r>
          </a:p>
          <a:p>
            <a:pPr marL="274320" indent="-274320"/>
            <a:endParaRPr lang="en-US" b="0" dirty="0"/>
          </a:p>
          <a:p>
            <a:pPr marL="274320" indent="-274320" eaLnBrk="1" hangingPunct="1">
              <a:lnSpc>
                <a:spcPct val="80000"/>
              </a:lnSpc>
              <a:defRPr/>
            </a:pPr>
            <a:endParaRPr lang="en-US" dirty="0"/>
          </a:p>
          <a:p>
            <a:pPr marL="274320" indent="-274320" eaLnBrk="1" hangingPunct="1">
              <a:lnSpc>
                <a:spcPct val="80000"/>
              </a:lnSpc>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78723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baseline="0" dirty="0"/>
              <a:t>Q1:  What is Jesus doing for us now in the heavenly sanctuary?</a:t>
            </a:r>
          </a:p>
          <a:p>
            <a:pPr marL="274320" indent="-274320"/>
            <a:r>
              <a:rPr lang="en-US" dirty="0"/>
              <a:t>1.  He is always interceding, applying the benefits of His atonement to all those who come to Him in faith.</a:t>
            </a:r>
          </a:p>
          <a:p>
            <a:pPr marL="274320" indent="-274320"/>
            <a:r>
              <a:rPr lang="en-US" dirty="0"/>
              <a:t>2.  He takes our prayers of confession and repentance and pleads His blood before the Father for our forgiveness.</a:t>
            </a:r>
          </a:p>
          <a:p>
            <a:pPr marL="274320" indent="-274320"/>
            <a:r>
              <a:rPr lang="en-US" dirty="0"/>
              <a:t>3.  And so He is able to save to the uttermost all those who come to God through Him.</a:t>
            </a:r>
          </a:p>
          <a:p>
            <a:pPr marL="274320" indent="-274320"/>
            <a:r>
              <a:rPr lang="en-US" dirty="0"/>
              <a:t>4.  Paul points to the same intercession in Roman 8</a:t>
            </a:r>
          </a:p>
          <a:p>
            <a:pPr marL="274320" indent="-274320"/>
            <a:r>
              <a:rPr lang="en-US" b="1" dirty="0"/>
              <a:t>Romans 8:34 ESV </a:t>
            </a:r>
            <a:r>
              <a:rPr lang="en-US" dirty="0"/>
              <a:t>- 34 Who is to condemn? Christ Jesus is the one who died--more than that, who was raised--who is at the right hand of God, who indeed is interceding for us.</a:t>
            </a:r>
          </a:p>
          <a:p>
            <a:pPr marL="274320" indent="-274320"/>
            <a:r>
              <a:rPr lang="en-US" dirty="0"/>
              <a:t>5.  So Christ’s victory at Calvary allows Him to save all who come to Him in faith, confessing their sins, and receiving God’s grace.</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21</a:t>
            </a:fld>
            <a:endParaRPr lang="en-US" dirty="0"/>
          </a:p>
        </p:txBody>
      </p:sp>
    </p:spTree>
    <p:extLst>
      <p:ext uri="{BB962C8B-B14F-4D97-AF65-F5344CB8AC3E}">
        <p14:creationId xmlns:p14="http://schemas.microsoft.com/office/powerpoint/2010/main" val="935144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Who finally gets the upper hand in this long war against God.</a:t>
            </a:r>
          </a:p>
          <a:p>
            <a:pPr marL="274320" indent="-274320"/>
            <a:r>
              <a:rPr lang="en-US" dirty="0"/>
              <a:t>1.  Satan receives a deadly wound to the head; Christ receives a painful wound to the heel.</a:t>
            </a:r>
          </a:p>
          <a:p>
            <a:pPr marL="274320" indent="-274320"/>
            <a:r>
              <a:rPr lang="en-US" dirty="0"/>
              <a:t>2.  Here we see in Genesis the prophesied end to the Great Controversy.</a:t>
            </a:r>
          </a:p>
          <a:p>
            <a:pPr marL="274320" indent="-274320"/>
            <a:r>
              <a:rPr lang="en-US" dirty="0"/>
              <a:t>3.  And we see the fulfillment of this prophecy in the ending of the book of Revelation.</a:t>
            </a:r>
          </a:p>
          <a:p>
            <a:pPr marL="274320" indent="-274320"/>
            <a:r>
              <a:rPr lang="en-US" dirty="0"/>
              <a:t>4.  We will study that ending in detail as we end this series of lessons.</a:t>
            </a:r>
          </a:p>
          <a:p>
            <a:pPr marL="274320" indent="-274320"/>
            <a:r>
              <a:rPr lang="en-US" dirty="0"/>
              <a:t>5.  There we will see the devil cast into the lake of fire, the curse lifted, and the redeemed saints dwelling with God in the New Jerusalem.</a:t>
            </a:r>
          </a:p>
          <a:p>
            <a:pPr marL="274320" indent="-274320"/>
            <a:r>
              <a:rPr lang="en-US" dirty="0"/>
              <a:t>6.  The good news is that God gives you a choice of which side of this GC you want to end up on.</a:t>
            </a:r>
          </a:p>
          <a:p>
            <a:pPr marL="274320" indent="-274320"/>
            <a:r>
              <a:rPr lang="en-US" dirty="0"/>
              <a:t>7.  You can choose eternal life in Jesus or eternal death in Satan.</a:t>
            </a:r>
          </a:p>
          <a:p>
            <a:pPr marL="274320" indent="-274320"/>
            <a:r>
              <a:rPr lang="en-US" dirty="0"/>
              <a:t>8.  That’s a pretty stark contrast.</a:t>
            </a:r>
          </a:p>
          <a:p>
            <a:pPr marL="274320" indent="-274320"/>
            <a:r>
              <a:rPr lang="en-US" dirty="0"/>
              <a:t>9.  I don’t know about you, but I’m choosing Jesus!</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22</a:t>
            </a:fld>
            <a:endParaRPr lang="en-US" dirty="0"/>
          </a:p>
        </p:txBody>
      </p:sp>
    </p:spTree>
    <p:extLst>
      <p:ext uri="{BB962C8B-B14F-4D97-AF65-F5344CB8AC3E}">
        <p14:creationId xmlns:p14="http://schemas.microsoft.com/office/powerpoint/2010/main" val="73743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427938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[See</a:t>
            </a:r>
            <a:r>
              <a:rPr lang="en-US" baseline="0" dirty="0"/>
              <a:t> notes on linked slides.]</a:t>
            </a:r>
          </a:p>
          <a:p>
            <a:pPr marL="274320" indent="-274320"/>
            <a:endParaRPr lang="en-US" baseline="0" dirty="0"/>
          </a:p>
          <a:p>
            <a:pPr marL="274320" indent="-274320"/>
            <a:r>
              <a:rPr lang="en-US" b="1" baseline="0" dirty="0"/>
              <a:t>B2:</a:t>
            </a:r>
          </a:p>
          <a:p>
            <a:pPr marL="274320" indent="-274320"/>
            <a:r>
              <a:rPr lang="en-US" baseline="0" dirty="0"/>
              <a:t>1.  God created angels and mankind with the freedom to choose.</a:t>
            </a:r>
          </a:p>
          <a:p>
            <a:pPr marL="274320" indent="-274320"/>
            <a:r>
              <a:rPr lang="en-US" baseline="0" dirty="0"/>
              <a:t>2.  That freedom can be either used to choose right or wrong.</a:t>
            </a:r>
          </a:p>
          <a:p>
            <a:pPr marL="274320" indent="-274320"/>
            <a:r>
              <a:rPr lang="en-US" baseline="0" dirty="0"/>
              <a:t>3.  Of course, God wants us to choose right, but He will not prevent us from choosing wrong.</a:t>
            </a:r>
          </a:p>
          <a:p>
            <a:pPr marL="274320" indent="-274320"/>
            <a:r>
              <a:rPr lang="en-US" baseline="0" dirty="0"/>
              <a:t>4.  We can imagine that God tried to persuade Satan to give up his rebellious plans.</a:t>
            </a:r>
          </a:p>
          <a:p>
            <a:pPr marL="274320" indent="-274320"/>
            <a:r>
              <a:rPr lang="en-US" baseline="0" dirty="0"/>
              <a:t>5.  But in the end, Satan’s choice initiated the long war against God.</a:t>
            </a:r>
          </a:p>
          <a:p>
            <a:pPr marL="274320" indent="-274320"/>
            <a:endParaRPr lang="en-US" baseline="0" dirty="0"/>
          </a:p>
          <a:p>
            <a:pPr marL="274320" indent="-274320"/>
            <a:r>
              <a:rPr lang="en-US" baseline="0" dirty="0"/>
              <a:t>B3:</a:t>
            </a:r>
          </a:p>
          <a:p>
            <a:pPr marL="274320" indent="-274320"/>
            <a:r>
              <a:rPr lang="en-US" baseline="0" dirty="0"/>
              <a:t>[See notes on linked slide.]</a:t>
            </a:r>
          </a:p>
          <a:p>
            <a:pPr marL="274320" indent="-274320"/>
            <a:endParaRPr lang="en-US" baseline="0" dirty="0"/>
          </a:p>
          <a:p>
            <a:pPr marL="274320" indent="-274320"/>
            <a:r>
              <a:rPr lang="en-US" baseline="0" dirty="0"/>
              <a:t>B4:</a:t>
            </a:r>
          </a:p>
          <a:p>
            <a:pPr marL="274320" indent="-274320"/>
            <a:r>
              <a:rPr lang="en-US" baseline="0" dirty="0"/>
              <a:t>[See notes on linked slide.]</a:t>
            </a:r>
          </a:p>
          <a:p>
            <a:pPr marL="274320" indent="-274320"/>
            <a:endParaRPr lang="en-US" baseline="0" dirty="0"/>
          </a:p>
          <a:p>
            <a:pPr marL="274320" indent="-274320"/>
            <a:r>
              <a:rPr lang="en-US" b="1" dirty="0"/>
              <a:t>B5:</a:t>
            </a:r>
          </a:p>
          <a:p>
            <a:pPr marL="274320" indent="-274320"/>
            <a:r>
              <a:rPr lang="en-US" b="0" dirty="0"/>
              <a:t>1.  We need humility instead of pride.</a:t>
            </a:r>
          </a:p>
          <a:p>
            <a:pPr marL="274320" indent="-274320"/>
            <a:r>
              <a:rPr lang="en-US" b="0" dirty="0"/>
              <a:t>2.  Humility is the response of the heart to a true knowledge of who God is and who we are.</a:t>
            </a:r>
          </a:p>
          <a:p>
            <a:pPr marL="274320" indent="-274320"/>
            <a:r>
              <a:rPr lang="en-US" b="0" dirty="0"/>
              <a:t>3.  And a true knowledge of God comes from the word of God, the Bible.</a:t>
            </a:r>
          </a:p>
          <a:p>
            <a:pPr marL="274320" indent="-274320"/>
            <a:r>
              <a:rPr lang="en-US" b="0" dirty="0"/>
              <a:t>4.  There we learn that God is creator, redeemer, restorer, sustainer.</a:t>
            </a:r>
          </a:p>
          <a:p>
            <a:pPr marL="274320" indent="-274320"/>
            <a:r>
              <a:rPr lang="en-US" b="0" dirty="0"/>
              <a:t>5.  He is God almighty: omnipotent, omniscient, omnipresent, transcendent, imminent.</a:t>
            </a:r>
          </a:p>
          <a:p>
            <a:pPr marL="274320" indent="-274320"/>
            <a:r>
              <a:rPr lang="en-US" b="0" dirty="0"/>
              <a:t>6.  And we are sinners saved by His grace.  </a:t>
            </a:r>
          </a:p>
          <a:p>
            <a:pPr marL="274320" indent="-274320"/>
            <a:r>
              <a:rPr lang="en-US" b="0" dirty="0"/>
              <a:t>7.  With God, all things are possible.</a:t>
            </a:r>
          </a:p>
          <a:p>
            <a:pPr marL="274320" indent="-274320"/>
            <a:r>
              <a:rPr lang="en-US" b="0" dirty="0"/>
              <a:t>8.  But Jesus said, without me ye can do nothing, at least nothing of enduring value.</a:t>
            </a:r>
          </a:p>
          <a:p>
            <a:pPr marL="274320" indent="-274320"/>
            <a:r>
              <a:rPr lang="en-US" b="0" dirty="0"/>
              <a:t>9.  We can do nothing to forgive our own sins and reconcile ourselves to God.</a:t>
            </a:r>
          </a:p>
          <a:p>
            <a:pPr marL="274320" indent="-274320"/>
            <a:r>
              <a:rPr lang="en-US" b="0" dirty="0"/>
              <a:t>10. Like the publican in Jesus’ parable, we can only be justified by crying out, God, be merciful to me a sinner.</a:t>
            </a:r>
          </a:p>
          <a:p>
            <a:pPr marL="274320" indent="-274320"/>
            <a:r>
              <a:rPr lang="en-US" b="0" dirty="0"/>
              <a:t>11. God lays man’s pride in the dust at the foot of the cross.</a:t>
            </a:r>
          </a:p>
          <a:p>
            <a:pPr marL="274320" indent="-274320"/>
            <a:r>
              <a:rPr lang="en-US" b="0" dirty="0"/>
              <a:t>12. There we realize we cannot save ourselves.</a:t>
            </a:r>
          </a:p>
          <a:p>
            <a:pPr marL="274320" indent="-274320"/>
            <a:r>
              <a:rPr lang="en-US" b="0" dirty="0"/>
              <a:t>13. We can only trust in the doing and dying of Jesus to save us.</a:t>
            </a:r>
          </a:p>
          <a:p>
            <a:pPr marL="274320" indent="-274320"/>
            <a:r>
              <a:rPr lang="en-US" b="0" dirty="0"/>
              <a:t>14. Humility is one aspect of the fruit of the Spirit.</a:t>
            </a:r>
          </a:p>
          <a:p>
            <a:pPr marL="274320" indent="-274320"/>
            <a:r>
              <a:rPr lang="en-US" b="0" dirty="0"/>
              <a:t>15. The closer we come to Jesus the more we will trust Him instead of ourselves.</a:t>
            </a:r>
          </a:p>
          <a:p>
            <a:pPr marL="274320" indent="-274320"/>
            <a:endParaRPr lang="en-US" baseline="0" dirty="0"/>
          </a:p>
          <a:p>
            <a:pPr marL="274320" indent="-274320"/>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1.  If sin could arise in Lucifer’s heart, it could arise in anyone’s heart.</a:t>
            </a:r>
          </a:p>
          <a:p>
            <a:pPr marL="274320" indent="-274320"/>
            <a:r>
              <a:rPr lang="en-US" dirty="0"/>
              <a:t>2.  He was created perfect and he stood next to the throne of God.</a:t>
            </a:r>
          </a:p>
          <a:p>
            <a:pPr marL="274320" indent="-274320"/>
            <a:r>
              <a:rPr lang="en-US" dirty="0"/>
              <a:t>3.  God needed a way to inoculate</a:t>
            </a:r>
            <a:r>
              <a:rPr lang="en-US" baseline="0" dirty="0"/>
              <a:t> His creation against rebellion and sin.</a:t>
            </a:r>
          </a:p>
          <a:p>
            <a:pPr marL="274320" indent="-274320"/>
            <a:r>
              <a:rPr lang="en-US" baseline="0" dirty="0"/>
              <a:t>4.  And so God decided to allow the rebellion to play out so that all could see its bitter fruit.</a:t>
            </a:r>
          </a:p>
          <a:p>
            <a:pPr marL="274320" indent="-274320"/>
            <a:r>
              <a:rPr lang="en-US" baseline="0" dirty="0"/>
              <a:t>5.  Today we live under the curse.  </a:t>
            </a:r>
          </a:p>
          <a:p>
            <a:pPr marL="274320" indent="-274320"/>
            <a:r>
              <a:rPr lang="en-US" baseline="0" dirty="0"/>
              <a:t>6.  Our lives are plagued by sickness, disease, sorrow, pain, depression, suicide, mental illness, cancer, heart disease, and ultimately death.</a:t>
            </a:r>
          </a:p>
          <a:p>
            <a:pPr marL="274320" indent="-274320"/>
            <a:r>
              <a:rPr lang="en-US" baseline="0" dirty="0"/>
              <a:t>7.  We are born with fallen natures with the propensity to sin.</a:t>
            </a:r>
          </a:p>
          <a:p>
            <a:pPr marL="274320" indent="-274320"/>
            <a:r>
              <a:rPr lang="en-US" baseline="0" dirty="0"/>
              <a:t>8.  Our world is full of evil: murder, drugs, immorality, prostitution, homosexuality, stealing, lying, swearing, pride, greed, atheism.</a:t>
            </a:r>
          </a:p>
          <a:p>
            <a:pPr marL="274320" indent="-274320"/>
            <a:r>
              <a:rPr lang="en-US" dirty="0"/>
              <a:t>9.  God’s purpose in allowing all of this is to make us good and sick of sin.</a:t>
            </a:r>
          </a:p>
          <a:p>
            <a:pPr marL="274320" indent="-274320"/>
            <a:r>
              <a:rPr lang="en-US" dirty="0"/>
              <a:t>10. When, in the future, we are living in God’s kingdom, who would want to come back to this?</a:t>
            </a:r>
          </a:p>
          <a:p>
            <a:pPr marL="274320" indent="-274320"/>
            <a:r>
              <a:rPr lang="en-US" dirty="0"/>
              <a:t>11. So God is using the Great Controversy to inoculate us against rebellion against the God who created us and loves us with an everlasting love.</a:t>
            </a:r>
          </a:p>
          <a:p>
            <a:pPr marL="274320" indent="-274320"/>
            <a:r>
              <a:rPr lang="en-US" dirty="0"/>
              <a:t>12. Also,</a:t>
            </a:r>
            <a:r>
              <a:rPr lang="en-US" baseline="0" dirty="0"/>
              <a:t> if God had destroyed Satan immediately, the angels would have served Him out of fear rather than love.</a:t>
            </a:r>
          </a:p>
          <a:p>
            <a:pPr marL="274320" indent="-274320"/>
            <a:r>
              <a:rPr lang="en-US" baseline="0" dirty="0"/>
              <a:t>13. In time, the love of God was clearly demonstrated as He sent His Son to die for our sins.</a:t>
            </a:r>
          </a:p>
          <a:p>
            <a:pPr marL="274320" indent="-274320"/>
            <a:r>
              <a:rPr lang="en-US" baseline="0" dirty="0"/>
              <a:t>14. At the same time Satan was revealed as a murderer and a liar.</a:t>
            </a:r>
            <a:endParaRPr lang="en-US" dirty="0"/>
          </a:p>
          <a:p>
            <a:pPr marL="274320" indent="-274320"/>
            <a:endParaRPr lang="en-US" dirty="0"/>
          </a:p>
          <a:p>
            <a:pPr marL="274320" indent="-274320"/>
            <a:r>
              <a:rPr lang="en-US" b="1" dirty="0"/>
              <a:t>B2:</a:t>
            </a:r>
          </a:p>
          <a:p>
            <a:pPr marL="274320" indent="-274320"/>
            <a:r>
              <a:rPr lang="en-US" dirty="0"/>
              <a:t>1.  The greatest relational attribute of God is this: God is love.</a:t>
            </a:r>
          </a:p>
          <a:p>
            <a:pPr marL="274320" indent="-274320"/>
            <a:r>
              <a:rPr lang="en-US" dirty="0"/>
              <a:t>2.  Can there be real love without freedom to choose?</a:t>
            </a:r>
          </a:p>
          <a:p>
            <a:pPr marL="274320" indent="-274320"/>
            <a:r>
              <a:rPr lang="en-US" dirty="0"/>
              <a:t>3.  Love</a:t>
            </a:r>
            <a:r>
              <a:rPr lang="en-US" baseline="0" dirty="0"/>
              <a:t> cannot be forced.  </a:t>
            </a:r>
          </a:p>
          <a:p>
            <a:pPr marL="274320" indent="-274320"/>
            <a:r>
              <a:rPr lang="en-US" baseline="0" dirty="0"/>
              <a:t>4.  Love is choosing to act in someone’s eternal best interest.</a:t>
            </a:r>
          </a:p>
          <a:p>
            <a:pPr marL="274320" indent="-274320"/>
            <a:r>
              <a:rPr lang="en-US" baseline="0" dirty="0"/>
              <a:t>5.  If we have no ability to choose, we have no ability to love.</a:t>
            </a:r>
          </a:p>
          <a:p>
            <a:pPr marL="274320" indent="-274320"/>
            <a:r>
              <a:rPr lang="en-US" dirty="0"/>
              <a:t>6.  So God gave us the ability to make choices</a:t>
            </a:r>
            <a:r>
              <a:rPr lang="en-US" baseline="0" dirty="0"/>
              <a:t> which have a profound effect on our future</a:t>
            </a:r>
            <a:r>
              <a:rPr lang="en-US" dirty="0"/>
              <a:t>.</a:t>
            </a:r>
          </a:p>
          <a:p>
            <a:pPr marL="274320" indent="-274320"/>
            <a:r>
              <a:rPr lang="en-US" dirty="0"/>
              <a:t>7.  We can choose to love God because He first loved us or to reject Him in favor of what Satan offers us.</a:t>
            </a:r>
          </a:p>
          <a:p>
            <a:pPr marL="274320" indent="-274320"/>
            <a:r>
              <a:rPr lang="en-US" dirty="0"/>
              <a:t>8.  That choice determines our destiny.</a:t>
            </a:r>
          </a:p>
          <a:p>
            <a:endParaRPr lang="en-US" dirty="0"/>
          </a:p>
          <a:p>
            <a:r>
              <a:rPr lang="en-US" b="1" dirty="0"/>
              <a:t>B3:</a:t>
            </a:r>
          </a:p>
          <a:p>
            <a:r>
              <a:rPr lang="en-US" dirty="0"/>
              <a:t>[See notes on linked slide.]</a:t>
            </a:r>
          </a:p>
          <a:p>
            <a:endParaRPr lang="en-US" dirty="0"/>
          </a:p>
          <a:p>
            <a:r>
              <a:rPr lang="en-US" b="1" dirty="0"/>
              <a:t>B4:</a:t>
            </a:r>
          </a:p>
          <a:p>
            <a:r>
              <a:rPr lang="en-US" dirty="0"/>
              <a:t>[See notes on linked slide.]</a:t>
            </a:r>
          </a:p>
          <a:p>
            <a:endParaRPr lang="en-US" dirty="0"/>
          </a:p>
          <a:p>
            <a:r>
              <a:rPr lang="en-US" b="1" dirty="0"/>
              <a:t>B5:</a:t>
            </a:r>
          </a:p>
          <a:p>
            <a:r>
              <a:rPr lang="en-US" dirty="0"/>
              <a:t>[See notes on linked slide.]</a:t>
            </a:r>
          </a:p>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5</a:t>
            </a:fld>
            <a:endParaRPr lang="en-US" dirty="0"/>
          </a:p>
        </p:txBody>
      </p:sp>
    </p:spTree>
    <p:extLst>
      <p:ext uri="{BB962C8B-B14F-4D97-AF65-F5344CB8AC3E}">
        <p14:creationId xmlns:p14="http://schemas.microsoft.com/office/powerpoint/2010/main" val="3364639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1.  Let’s go back to the book of Revelation that describes the GC in Chapter 12.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2.  We pick up right after the verses we have already studied about how Satan was cast out of heaven and his angels were cast out with him.</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1" dirty="0"/>
          </a:p>
          <a:p>
            <a:pPr marL="274320" indent="-274320"/>
            <a:r>
              <a:rPr lang="en-US" b="1"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0" dirty="0"/>
          </a:p>
          <a:p>
            <a:pPr marL="274320" indent="-274320"/>
            <a:r>
              <a:rPr lang="en-US" b="1" dirty="0"/>
              <a:t>B3:</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0" dirty="0"/>
          </a:p>
          <a:p>
            <a:pPr marL="274320" indent="-274320"/>
            <a:r>
              <a:rPr lang="en-US" b="1" dirty="0"/>
              <a:t>B4:</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0" dirty="0"/>
          </a:p>
          <a:p>
            <a:pPr marL="274320" indent="-274320"/>
            <a:r>
              <a:rPr lang="en-US" b="1" dirty="0"/>
              <a:t>B5:</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6</a:t>
            </a:fld>
            <a:endParaRPr lang="en-US" dirty="0"/>
          </a:p>
        </p:txBody>
      </p:sp>
    </p:spTree>
    <p:extLst>
      <p:ext uri="{BB962C8B-B14F-4D97-AF65-F5344CB8AC3E}">
        <p14:creationId xmlns:p14="http://schemas.microsoft.com/office/powerpoint/2010/main" val="1289390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14218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0698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90327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57147896"/>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8116145"/>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339292233"/>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7F7F3E-BC0C-4F51-86DE-462A254DB74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9F21822-8310-4395-9E50-E542B5B235A6}"/>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FB65C84-1E15-4BFE-BEE5-F38CB4F832A9}"/>
              </a:ext>
            </a:extLst>
          </p:cNvPr>
          <p:cNvSpPr>
            <a:spLocks noGrp="1"/>
          </p:cNvSpPr>
          <p:nvPr>
            <p:ph type="sldNum" sz="quarter" idx="12"/>
          </p:nvPr>
        </p:nvSpPr>
        <p:spPr/>
        <p:txBody>
          <a:bodyPr/>
          <a:lstStyle>
            <a:lvl1pPr>
              <a:defRPr/>
            </a:lvl1pPr>
          </a:lstStyle>
          <a:p>
            <a:fld id="{1E207828-9E55-4288-88D6-AC3AD9FE7C7B}" type="slidenum">
              <a:rPr lang="en-US" altLang="en-US"/>
              <a:pPr/>
              <a:t>‹#›</a:t>
            </a:fld>
            <a:endParaRPr lang="en-US" altLang="en-US"/>
          </a:p>
        </p:txBody>
      </p:sp>
    </p:spTree>
    <p:extLst>
      <p:ext uri="{BB962C8B-B14F-4D97-AF65-F5344CB8AC3E}">
        <p14:creationId xmlns:p14="http://schemas.microsoft.com/office/powerpoint/2010/main" val="3293132182"/>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343354799"/>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233245517"/>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2021797"/>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6.jp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 id="2147486587" r:id="rId2"/>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4308789"/>
      </p:ext>
    </p:extLst>
  </p:cSld>
  <p:clrMap bg1="dk2" tx1="lt1" bg2="dk1" tx2="lt2" accent1="accent1" accent2="accent2" accent3="accent3" accent4="accent4" accent5="accent5" accent6="accent6" hlink="hlink" folHlink="folHlink"/>
  <p:sldLayoutIdLst>
    <p:sldLayoutId id="2147486581" r:id="rId1"/>
    <p:sldLayoutId id="2147486582" r:id="rId2"/>
    <p:sldLayoutId id="2147486583" r:id="rId3"/>
    <p:sldLayoutId id="2147486584" r:id="rId4"/>
    <p:sldLayoutId id="2147486585" r:id="rId5"/>
    <p:sldLayoutId id="2147486586" r:id="rId6"/>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1.jpg"/><Relationship Id="rId7" Type="http://schemas.openxmlformats.org/officeDocument/2006/relationships/slide" Target="slide2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8.xml"/><Relationship Id="rId4" Type="http://schemas.openxmlformats.org/officeDocument/2006/relationships/slide" Target="slide1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FAEF-7E96-4BD6-9FDF-4B611944AD65}"/>
              </a:ext>
            </a:extLst>
          </p:cNvPr>
          <p:cNvSpPr>
            <a:spLocks noGrp="1"/>
          </p:cNvSpPr>
          <p:nvPr>
            <p:ph type="ctrTitle"/>
          </p:nvPr>
        </p:nvSpPr>
        <p:spPr/>
        <p:txBody>
          <a:bodyPr/>
          <a:lstStyle/>
          <a:p>
            <a:r>
              <a:rPr lang="en-US" dirty="0"/>
              <a:t>The Great Controversy</a:t>
            </a:r>
          </a:p>
        </p:txBody>
      </p:sp>
      <p:sp>
        <p:nvSpPr>
          <p:cNvPr id="3" name="Subtitle 2">
            <a:extLst>
              <a:ext uri="{FF2B5EF4-FFF2-40B4-BE49-F238E27FC236}">
                <a16:creationId xmlns:a16="http://schemas.microsoft.com/office/drawing/2014/main" id="{B4E3C7B8-D982-4C44-958A-7A450720603E}"/>
              </a:ext>
            </a:extLst>
          </p:cNvPr>
          <p:cNvSpPr>
            <a:spLocks noGrp="1"/>
          </p:cNvSpPr>
          <p:nvPr>
            <p:ph type="subTitle" idx="1"/>
          </p:nvPr>
        </p:nvSpPr>
        <p:spPr>
          <a:xfrm>
            <a:off x="4191000" y="3581400"/>
            <a:ext cx="4495800" cy="1752600"/>
          </a:xfrm>
        </p:spPr>
        <p:txBody>
          <a:bodyPr/>
          <a:lstStyle/>
          <a:p>
            <a:r>
              <a:rPr lang="en-US" dirty="0"/>
              <a:t>Lesson 1</a:t>
            </a:r>
          </a:p>
          <a:p>
            <a:r>
              <a:rPr lang="en-US" dirty="0"/>
              <a:t>The War Behind All Wars</a:t>
            </a:r>
          </a:p>
        </p:txBody>
      </p:sp>
    </p:spTree>
    <p:extLst>
      <p:ext uri="{BB962C8B-B14F-4D97-AF65-F5344CB8AC3E}">
        <p14:creationId xmlns:p14="http://schemas.microsoft.com/office/powerpoint/2010/main" val="196534299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854018" name="Rectangle 2">
            <a:extLst>
              <a:ext uri="{FF2B5EF4-FFF2-40B4-BE49-F238E27FC236}">
                <a16:creationId xmlns:a16="http://schemas.microsoft.com/office/drawing/2014/main" id="{6571447C-CEF9-4387-9880-74BE3F0F62E5}"/>
              </a:ext>
            </a:extLst>
          </p:cNvPr>
          <p:cNvSpPr>
            <a:spLocks noGrp="1" noChangeArrowheads="1"/>
          </p:cNvSpPr>
          <p:nvPr>
            <p:ph type="title"/>
          </p:nvPr>
        </p:nvSpPr>
        <p:spPr>
          <a:xfrm>
            <a:off x="914400" y="304800"/>
            <a:ext cx="7543800" cy="1112838"/>
          </a:xfrm>
        </p:spPr>
        <p:txBody>
          <a:bodyPr/>
          <a:lstStyle/>
          <a:p>
            <a:r>
              <a:rPr lang="en-US" altLang="en-US" dirty="0"/>
              <a:t>Revelation 12:7-9 KJV</a:t>
            </a:r>
          </a:p>
        </p:txBody>
      </p:sp>
      <p:sp>
        <p:nvSpPr>
          <p:cNvPr id="854019" name="Rectangle 3">
            <a:extLst>
              <a:ext uri="{FF2B5EF4-FFF2-40B4-BE49-F238E27FC236}">
                <a16:creationId xmlns:a16="http://schemas.microsoft.com/office/drawing/2014/main" id="{F90BA1D5-BF64-4D01-A67B-C45A20B0F813}"/>
              </a:ext>
            </a:extLst>
          </p:cNvPr>
          <p:cNvSpPr>
            <a:spLocks noGrp="1" noChangeArrowheads="1"/>
          </p:cNvSpPr>
          <p:nvPr>
            <p:ph type="body" idx="1"/>
          </p:nvPr>
        </p:nvSpPr>
        <p:spPr>
          <a:xfrm>
            <a:off x="914400" y="1676400"/>
            <a:ext cx="7696200" cy="4343400"/>
          </a:xfrm>
        </p:spPr>
        <p:txBody>
          <a:bodyPr>
            <a:normAutofit/>
          </a:bodyPr>
          <a:lstStyle/>
          <a:p>
            <a:pPr>
              <a:lnSpc>
                <a:spcPct val="80000"/>
              </a:lnSpc>
            </a:pPr>
            <a:r>
              <a:rPr lang="en-US" altLang="en-US" dirty="0"/>
              <a:t>And there was war in heaven: Michael and his angels fought against the dragon; and the dragon fought and his angels, 8 And prevailed not; neither was their place found any more in heaven. 9 And the great dragon was cast out, that old serpent, called the Devil, and Satan, which </a:t>
            </a:r>
            <a:r>
              <a:rPr lang="en-US" altLang="en-US" dirty="0" err="1"/>
              <a:t>deceiveth</a:t>
            </a:r>
            <a:r>
              <a:rPr lang="en-US" altLang="en-US" dirty="0"/>
              <a:t> the whole world: he was cast out into the earth, and his angels were cast out with him.  [</a:t>
            </a:r>
            <a:r>
              <a:rPr lang="en-US" altLang="en-US" dirty="0">
                <a:hlinkClick r:id="rId4" action="ppaction://hlinksldjump"/>
              </a:rPr>
              <a:t>R</a:t>
            </a:r>
            <a:r>
              <a:rPr lang="en-US" altLang="en-US" dirty="0"/>
              <a:t>]</a:t>
            </a:r>
          </a:p>
          <a:p>
            <a:pPr>
              <a:lnSpc>
                <a:spcPct val="80000"/>
              </a:lnSpc>
            </a:pPr>
            <a:endParaRPr lang="en-US" altLang="en-US" dirty="0"/>
          </a:p>
        </p:txBody>
      </p:sp>
    </p:spTree>
    <p:extLst>
      <p:ext uri="{BB962C8B-B14F-4D97-AF65-F5344CB8AC3E}">
        <p14:creationId xmlns:p14="http://schemas.microsoft.com/office/powerpoint/2010/main" val="349781215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54019">
                                            <p:txEl>
                                              <p:pRg st="0" end="0"/>
                                            </p:txEl>
                                          </p:spTgt>
                                        </p:tgtEl>
                                        <p:attrNameLst>
                                          <p:attrName>style.visibility</p:attrName>
                                        </p:attrNameLst>
                                      </p:cBhvr>
                                      <p:to>
                                        <p:strVal val="visible"/>
                                      </p:to>
                                    </p:set>
                                    <p:anim calcmode="lin" valueType="num">
                                      <p:cBhvr>
                                        <p:cTn id="7" dur="500" fill="hold"/>
                                        <p:tgtEl>
                                          <p:spTgt spid="8540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5401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0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Ezekiel 28:12-15 NKJV</a:t>
            </a:r>
          </a:p>
        </p:txBody>
      </p:sp>
      <p:sp>
        <p:nvSpPr>
          <p:cNvPr id="3" name="Content Placeholder 2"/>
          <p:cNvSpPr>
            <a:spLocks noGrp="1"/>
          </p:cNvSpPr>
          <p:nvPr>
            <p:ph idx="1"/>
          </p:nvPr>
        </p:nvSpPr>
        <p:spPr/>
        <p:txBody>
          <a:bodyPr>
            <a:normAutofit fontScale="85000" lnSpcReduction="10000"/>
          </a:bodyPr>
          <a:lstStyle/>
          <a:p>
            <a:r>
              <a:rPr lang="en-US" dirty="0"/>
              <a:t>"Son of man, take up a lamentation for the king of </a:t>
            </a:r>
            <a:r>
              <a:rPr lang="en-US" dirty="0" err="1"/>
              <a:t>Tyre</a:t>
            </a:r>
            <a:r>
              <a:rPr lang="en-US" dirty="0"/>
              <a:t>, and say to him, 'Thus says the Lord GOD: "You were the seal of perfection, Full of wisdom and perfect in beauty. </a:t>
            </a:r>
            <a:r>
              <a:rPr lang="en-US" baseline="30000" dirty="0"/>
              <a:t>13</a:t>
            </a:r>
            <a:r>
              <a:rPr lang="en-US" dirty="0"/>
              <a:t> You were in Eden, the garden of God; Every precious stone was your covering: … </a:t>
            </a:r>
            <a:r>
              <a:rPr lang="en-US" baseline="30000" dirty="0"/>
              <a:t>14</a:t>
            </a:r>
            <a:r>
              <a:rPr lang="en-US" dirty="0"/>
              <a:t> "You were the anointed cherub who covers; I established you; You were on the holy mountain of God; You walked back and forth in the midst of fiery stones. 15 You were perfect in your ways from the day you were created, Till iniquity was found in you.  [</a:t>
            </a:r>
            <a:r>
              <a:rPr lang="en-US" dirty="0">
                <a:hlinkClick r:id="rId3" action="ppaction://hlinksldjump"/>
              </a:rPr>
              <a:t>R</a:t>
            </a:r>
            <a:r>
              <a:rPr lang="en-US" dirty="0"/>
              <a:t>]</a:t>
            </a:r>
          </a:p>
        </p:txBody>
      </p:sp>
    </p:spTree>
    <p:extLst>
      <p:ext uri="{BB962C8B-B14F-4D97-AF65-F5344CB8AC3E}">
        <p14:creationId xmlns:p14="http://schemas.microsoft.com/office/powerpoint/2010/main" val="3096040683"/>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E617-64BD-65B1-3E94-1B3AEF5660BC}"/>
              </a:ext>
            </a:extLst>
          </p:cNvPr>
          <p:cNvSpPr>
            <a:spLocks noGrp="1"/>
          </p:cNvSpPr>
          <p:nvPr>
            <p:ph type="title"/>
          </p:nvPr>
        </p:nvSpPr>
        <p:spPr/>
        <p:txBody>
          <a:bodyPr/>
          <a:lstStyle/>
          <a:p>
            <a:r>
              <a:rPr lang="en-US" dirty="0"/>
              <a:t>Isaiah 14:12-15 NKJV</a:t>
            </a:r>
          </a:p>
        </p:txBody>
      </p:sp>
      <p:sp>
        <p:nvSpPr>
          <p:cNvPr id="3" name="Content Placeholder 2">
            <a:extLst>
              <a:ext uri="{FF2B5EF4-FFF2-40B4-BE49-F238E27FC236}">
                <a16:creationId xmlns:a16="http://schemas.microsoft.com/office/drawing/2014/main" id="{9118C9E0-C1E5-1384-FB73-6E869B13A560}"/>
              </a:ext>
            </a:extLst>
          </p:cNvPr>
          <p:cNvSpPr>
            <a:spLocks noGrp="1"/>
          </p:cNvSpPr>
          <p:nvPr>
            <p:ph idx="1"/>
          </p:nvPr>
        </p:nvSpPr>
        <p:spPr/>
        <p:txBody>
          <a:bodyPr>
            <a:normAutofit fontScale="92500" lnSpcReduction="20000"/>
          </a:bodyPr>
          <a:lstStyle/>
          <a:p>
            <a:r>
              <a:rPr lang="en-US" dirty="0"/>
              <a:t>"How you are fallen from heaven, O Lucifer, son of the morning! How you are cut down to the ground, You who weakened the nations! 13 For you have said in your heart: 'I will ascend into heaven, I will exalt my throne above the stars of God; I will also sit on the mount of the congregation On the farthest sides of the north; 14 I will ascend above the heights of the clouds, I will be like the Most High.' 15 Yet you shall be brought down to </a:t>
            </a:r>
            <a:r>
              <a:rPr lang="en-US" dirty="0" err="1"/>
              <a:t>Sheol</a:t>
            </a:r>
            <a:r>
              <a:rPr lang="en-US" dirty="0"/>
              <a:t>, To the lowest depths of the Pit.  [</a:t>
            </a:r>
            <a:r>
              <a:rPr lang="en-US" dirty="0">
                <a:hlinkClick r:id="rId3" action="ppaction://hlinksldjump"/>
              </a:rPr>
              <a:t>R</a:t>
            </a:r>
            <a:r>
              <a:rPr lang="en-US" dirty="0"/>
              <a:t>]</a:t>
            </a:r>
          </a:p>
        </p:txBody>
      </p:sp>
    </p:spTree>
    <p:extLst>
      <p:ext uri="{BB962C8B-B14F-4D97-AF65-F5344CB8AC3E}">
        <p14:creationId xmlns:p14="http://schemas.microsoft.com/office/powerpoint/2010/main" val="3206092915"/>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79C9-8068-68FC-8E88-25038ECF31C6}"/>
              </a:ext>
            </a:extLst>
          </p:cNvPr>
          <p:cNvSpPr>
            <a:spLocks noGrp="1"/>
          </p:cNvSpPr>
          <p:nvPr>
            <p:ph type="title"/>
          </p:nvPr>
        </p:nvSpPr>
        <p:spPr/>
        <p:txBody>
          <a:bodyPr/>
          <a:lstStyle/>
          <a:p>
            <a:r>
              <a:rPr lang="en-US" dirty="0"/>
              <a:t>Genesis 3:1-3 ESV</a:t>
            </a:r>
          </a:p>
        </p:txBody>
      </p:sp>
      <p:sp>
        <p:nvSpPr>
          <p:cNvPr id="3" name="Content Placeholder 2">
            <a:extLst>
              <a:ext uri="{FF2B5EF4-FFF2-40B4-BE49-F238E27FC236}">
                <a16:creationId xmlns:a16="http://schemas.microsoft.com/office/drawing/2014/main" id="{B12C5335-52FA-8B8F-B713-A36A5D9AC508}"/>
              </a:ext>
            </a:extLst>
          </p:cNvPr>
          <p:cNvSpPr>
            <a:spLocks noGrp="1"/>
          </p:cNvSpPr>
          <p:nvPr>
            <p:ph idx="1"/>
          </p:nvPr>
        </p:nvSpPr>
        <p:spPr/>
        <p:txBody>
          <a:bodyPr>
            <a:normAutofit fontScale="92500" lnSpcReduction="10000"/>
          </a:bodyPr>
          <a:lstStyle/>
          <a:p>
            <a:r>
              <a:rPr lang="en-US" dirty="0"/>
              <a:t>Now the serpent was more crafty than any other beast of the field that the LORD God had made. He said to the woman, "Did God actually say, 'You shall not eat of any tree in the garden'?" 2 And the woman said to the serpent, "We may eat of the fruit of the trees in the garden, 3 but God said, 'You shall not eat of the fruit of the tree that is in the midst of the garden, neither shall you touch it, lest you die.’”  [</a:t>
            </a:r>
            <a:r>
              <a:rPr lang="en-US" dirty="0">
                <a:hlinkClick r:id="rId3" action="ppaction://hlinksldjump"/>
              </a:rPr>
              <a:t>R</a:t>
            </a:r>
            <a:r>
              <a:rPr lang="en-US" dirty="0"/>
              <a:t>]</a:t>
            </a:r>
          </a:p>
        </p:txBody>
      </p:sp>
    </p:spTree>
    <p:extLst>
      <p:ext uri="{BB962C8B-B14F-4D97-AF65-F5344CB8AC3E}">
        <p14:creationId xmlns:p14="http://schemas.microsoft.com/office/powerpoint/2010/main" val="2074890799"/>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BDE8-5D95-45FC-9481-2633D5967675}"/>
              </a:ext>
            </a:extLst>
          </p:cNvPr>
          <p:cNvSpPr>
            <a:spLocks noGrp="1"/>
          </p:cNvSpPr>
          <p:nvPr>
            <p:ph type="title"/>
          </p:nvPr>
        </p:nvSpPr>
        <p:spPr/>
        <p:txBody>
          <a:bodyPr/>
          <a:lstStyle/>
          <a:p>
            <a:r>
              <a:rPr lang="en-US" dirty="0"/>
              <a:t>Revelation 22:17 KJV</a:t>
            </a:r>
          </a:p>
        </p:txBody>
      </p:sp>
      <p:sp>
        <p:nvSpPr>
          <p:cNvPr id="3" name="Content Placeholder 2">
            <a:extLst>
              <a:ext uri="{FF2B5EF4-FFF2-40B4-BE49-F238E27FC236}">
                <a16:creationId xmlns:a16="http://schemas.microsoft.com/office/drawing/2014/main" id="{22C8C5A7-5C7D-4CC1-9A59-8B6867A83FD9}"/>
              </a:ext>
            </a:extLst>
          </p:cNvPr>
          <p:cNvSpPr>
            <a:spLocks noGrp="1"/>
          </p:cNvSpPr>
          <p:nvPr>
            <p:ph idx="1"/>
          </p:nvPr>
        </p:nvSpPr>
        <p:spPr/>
        <p:txBody>
          <a:bodyPr>
            <a:normAutofit/>
          </a:bodyPr>
          <a:lstStyle/>
          <a:p>
            <a:r>
              <a:rPr lang="en-US" dirty="0"/>
              <a:t>And the Spirit and the bride say, Come. And let him that heareth say, Come. And let him that is athirst come. And whosoever will, let him take the water of life freely.  [</a:t>
            </a:r>
            <a:r>
              <a:rPr lang="en-US" dirty="0">
                <a:hlinkClick r:id="rId3" action="ppaction://hlinksldjump"/>
              </a:rPr>
              <a:t>R</a:t>
            </a:r>
            <a:r>
              <a:rPr lang="en-US" dirty="0"/>
              <a:t>]</a:t>
            </a:r>
          </a:p>
        </p:txBody>
      </p:sp>
    </p:spTree>
    <p:extLst>
      <p:ext uri="{BB962C8B-B14F-4D97-AF65-F5344CB8AC3E}">
        <p14:creationId xmlns:p14="http://schemas.microsoft.com/office/powerpoint/2010/main" val="2327542434"/>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a Choice</a:t>
            </a:r>
          </a:p>
        </p:txBody>
      </p:sp>
      <p:sp>
        <p:nvSpPr>
          <p:cNvPr id="3" name="Content Placeholder 2"/>
          <p:cNvSpPr>
            <a:spLocks noGrp="1"/>
          </p:cNvSpPr>
          <p:nvPr>
            <p:ph idx="1"/>
          </p:nvPr>
        </p:nvSpPr>
        <p:spPr>
          <a:xfrm>
            <a:off x="533400" y="1951037"/>
            <a:ext cx="7772400" cy="4449763"/>
          </a:xfrm>
        </p:spPr>
        <p:txBody>
          <a:bodyPr>
            <a:normAutofit fontScale="92500" lnSpcReduction="20000"/>
          </a:bodyPr>
          <a:lstStyle/>
          <a:p>
            <a:r>
              <a:rPr lang="en-US" dirty="0"/>
              <a:t>Joshua 24:15 KJV - choose you this day whom ye will serve; … but as for me and my house, we will serve the LORD.</a:t>
            </a:r>
          </a:p>
          <a:p>
            <a:r>
              <a:rPr lang="en-US" dirty="0"/>
              <a:t>Deuteronomy 30:19 KJV - I have set before you life and death, blessing and cursing: therefore choose life, that both thou and thy seed may live: </a:t>
            </a:r>
          </a:p>
          <a:p>
            <a:r>
              <a:rPr lang="en-US" dirty="0"/>
              <a:t>1 Kings 18:21 KJV - And Elijah came unto all the people, and said, How long halt ye between two opinions? if the LORD be God, follow him: but if Baal, then follow him. [</a:t>
            </a:r>
            <a:r>
              <a:rPr lang="en-US" dirty="0">
                <a:hlinkClick r:id="rId3" action="ppaction://hlinksldjump"/>
              </a:rPr>
              <a:t>R</a:t>
            </a:r>
            <a:r>
              <a:rPr lang="en-US" dirty="0"/>
              <a:t>]</a:t>
            </a:r>
          </a:p>
        </p:txBody>
      </p:sp>
    </p:spTree>
    <p:extLst>
      <p:ext uri="{BB962C8B-B14F-4D97-AF65-F5344CB8AC3E}">
        <p14:creationId xmlns:p14="http://schemas.microsoft.com/office/powerpoint/2010/main" val="1958706996"/>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22C0-62AD-5083-D738-5E1EBE22F4FE}"/>
              </a:ext>
            </a:extLst>
          </p:cNvPr>
          <p:cNvSpPr>
            <a:spLocks noGrp="1"/>
          </p:cNvSpPr>
          <p:nvPr>
            <p:ph type="title"/>
          </p:nvPr>
        </p:nvSpPr>
        <p:spPr/>
        <p:txBody>
          <a:bodyPr/>
          <a:lstStyle/>
          <a:p>
            <a:r>
              <a:rPr lang="en-US" dirty="0"/>
              <a:t>Revelation 12:10-11 KJV</a:t>
            </a:r>
          </a:p>
        </p:txBody>
      </p:sp>
      <p:sp>
        <p:nvSpPr>
          <p:cNvPr id="3" name="Content Placeholder 2">
            <a:extLst>
              <a:ext uri="{FF2B5EF4-FFF2-40B4-BE49-F238E27FC236}">
                <a16:creationId xmlns:a16="http://schemas.microsoft.com/office/drawing/2014/main" id="{3AE0021C-9977-CFED-C56E-12D0663C5DC5}"/>
              </a:ext>
            </a:extLst>
          </p:cNvPr>
          <p:cNvSpPr>
            <a:spLocks noGrp="1"/>
          </p:cNvSpPr>
          <p:nvPr>
            <p:ph idx="1"/>
          </p:nvPr>
        </p:nvSpPr>
        <p:spPr>
          <a:xfrm>
            <a:off x="533400" y="1981201"/>
            <a:ext cx="7772400" cy="4267200"/>
          </a:xfrm>
        </p:spPr>
        <p:txBody>
          <a:bodyPr>
            <a:normAutofit fontScale="92500"/>
          </a:bodyPr>
          <a:lstStyle/>
          <a:p>
            <a:r>
              <a:rPr lang="en-US" dirty="0"/>
              <a:t>And I heard a loud voice saying in heaven, Now is come salvation, and strength, and the kingdom of our God, and the power of his Christ: for the accuser of our brethren is cast down, which accused them before our God day and night. </a:t>
            </a:r>
            <a:r>
              <a:rPr lang="en-US" baseline="30000" dirty="0"/>
              <a:t>11</a:t>
            </a:r>
            <a:r>
              <a:rPr lang="en-US" dirty="0"/>
              <a:t> And they overcame him by the blood of the Lamb, and by the word of their testimony; and they loved not their lives unto the death. </a:t>
            </a:r>
            <a:r>
              <a:rPr lang="en-US" dirty="0">
                <a:effectLst>
                  <a:outerShdw blurRad="38100" dist="38100" dir="2700000" algn="tl">
                    <a:srgbClr val="000000">
                      <a:alpha val="43137"/>
                    </a:srgbClr>
                  </a:outerShdw>
                </a:effectLst>
              </a:rPr>
              <a:t> </a:t>
            </a:r>
            <a:r>
              <a:rPr lang="en-US" dirty="0"/>
              <a:t>[</a:t>
            </a:r>
            <a:r>
              <a:rPr lang="en-US" dirty="0">
                <a:hlinkClick r:id="rId3" action="ppaction://hlinksldjump"/>
              </a:rPr>
              <a:t>R</a:t>
            </a:r>
            <a:r>
              <a:rPr lang="en-US" dirty="0"/>
              <a:t>]</a:t>
            </a:r>
          </a:p>
        </p:txBody>
      </p:sp>
    </p:spTree>
    <p:extLst>
      <p:ext uri="{BB962C8B-B14F-4D97-AF65-F5344CB8AC3E}">
        <p14:creationId xmlns:p14="http://schemas.microsoft.com/office/powerpoint/2010/main" val="3958386557"/>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D13DC-338E-4C62-9162-568586865F07}"/>
              </a:ext>
            </a:extLst>
          </p:cNvPr>
          <p:cNvSpPr>
            <a:spLocks noGrp="1"/>
          </p:cNvSpPr>
          <p:nvPr>
            <p:ph type="title"/>
          </p:nvPr>
        </p:nvSpPr>
        <p:spPr/>
        <p:txBody>
          <a:bodyPr/>
          <a:lstStyle/>
          <a:p>
            <a:r>
              <a:rPr lang="en-US" dirty="0"/>
              <a:t>Outline of Revelation 12</a:t>
            </a:r>
          </a:p>
        </p:txBody>
      </p:sp>
      <p:sp>
        <p:nvSpPr>
          <p:cNvPr id="3" name="Content Placeholder 2">
            <a:extLst>
              <a:ext uri="{FF2B5EF4-FFF2-40B4-BE49-F238E27FC236}">
                <a16:creationId xmlns:a16="http://schemas.microsoft.com/office/drawing/2014/main" id="{46F4059D-5DFB-4966-B26A-A2F73B2DE5DE}"/>
              </a:ext>
            </a:extLst>
          </p:cNvPr>
          <p:cNvSpPr>
            <a:spLocks noGrp="1"/>
          </p:cNvSpPr>
          <p:nvPr>
            <p:ph idx="1"/>
          </p:nvPr>
        </p:nvSpPr>
        <p:spPr>
          <a:xfrm>
            <a:off x="381000" y="1905000"/>
            <a:ext cx="8763000" cy="4449763"/>
          </a:xfrm>
        </p:spPr>
        <p:txBody>
          <a:bodyPr/>
          <a:lstStyle/>
          <a:p>
            <a:r>
              <a:rPr lang="en-US" dirty="0"/>
              <a:t>A</a:t>
            </a:r>
            <a:r>
              <a:rPr lang="en-US" baseline="-25000" dirty="0"/>
              <a:t>1</a:t>
            </a:r>
            <a:r>
              <a:rPr lang="en-US" dirty="0"/>
              <a:t>. vs 1-5 – Early dragon-woman conflict.</a:t>
            </a:r>
          </a:p>
          <a:p>
            <a:r>
              <a:rPr lang="en-US" dirty="0"/>
              <a:t>     B</a:t>
            </a:r>
            <a:r>
              <a:rPr lang="en-US" baseline="-25000" dirty="0"/>
              <a:t>1</a:t>
            </a:r>
            <a:r>
              <a:rPr lang="en-US" dirty="0"/>
              <a:t>. vs 6 – Intermediate dragon-woman                                    		          conflict.</a:t>
            </a:r>
          </a:p>
          <a:p>
            <a:r>
              <a:rPr lang="en-US" dirty="0"/>
              <a:t>          X. vs 7-12 – Michael-dragon conflict in 			                    heaven.</a:t>
            </a:r>
          </a:p>
          <a:p>
            <a:r>
              <a:rPr lang="en-US" dirty="0"/>
              <a:t>     B</a:t>
            </a:r>
            <a:r>
              <a:rPr lang="en-US" baseline="-25000" dirty="0"/>
              <a:t>2</a:t>
            </a:r>
            <a:r>
              <a:rPr lang="en-US" dirty="0"/>
              <a:t>. vs 13-16 – Intermediate dragon-woman   				conflict (resumed).</a:t>
            </a:r>
          </a:p>
          <a:p>
            <a:r>
              <a:rPr lang="en-US" dirty="0"/>
              <a:t>A</a:t>
            </a:r>
            <a:r>
              <a:rPr lang="en-US" baseline="-25000" dirty="0"/>
              <a:t>2</a:t>
            </a:r>
            <a:r>
              <a:rPr lang="en-US" dirty="0"/>
              <a:t>. vs 17 – Final dragon-woman conflict.</a:t>
            </a:r>
          </a:p>
          <a:p>
            <a:endParaRPr lang="en-US" dirty="0"/>
          </a:p>
        </p:txBody>
      </p:sp>
    </p:spTree>
    <p:extLst>
      <p:ext uri="{BB962C8B-B14F-4D97-AF65-F5344CB8AC3E}">
        <p14:creationId xmlns:p14="http://schemas.microsoft.com/office/powerpoint/2010/main" val="1271516524"/>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DEFE-2253-4D88-8379-8B2E280BB5E3}"/>
              </a:ext>
            </a:extLst>
          </p:cNvPr>
          <p:cNvSpPr>
            <a:spLocks noGrp="1"/>
          </p:cNvSpPr>
          <p:nvPr>
            <p:ph type="title"/>
          </p:nvPr>
        </p:nvSpPr>
        <p:spPr/>
        <p:txBody>
          <a:bodyPr/>
          <a:lstStyle/>
          <a:p>
            <a:r>
              <a:rPr lang="en-US" dirty="0"/>
              <a:t>Central Message</a:t>
            </a:r>
          </a:p>
        </p:txBody>
      </p:sp>
      <p:sp>
        <p:nvSpPr>
          <p:cNvPr id="3" name="Content Placeholder 2">
            <a:extLst>
              <a:ext uri="{FF2B5EF4-FFF2-40B4-BE49-F238E27FC236}">
                <a16:creationId xmlns:a16="http://schemas.microsoft.com/office/drawing/2014/main" id="{4E83B41F-DE28-42B3-B76B-855A8B38D278}"/>
              </a:ext>
            </a:extLst>
          </p:cNvPr>
          <p:cNvSpPr>
            <a:spLocks noGrp="1"/>
          </p:cNvSpPr>
          <p:nvPr>
            <p:ph idx="1"/>
          </p:nvPr>
        </p:nvSpPr>
        <p:spPr/>
        <p:txBody>
          <a:bodyPr>
            <a:normAutofit/>
          </a:bodyPr>
          <a:lstStyle/>
          <a:p>
            <a:r>
              <a:rPr lang="en-US" dirty="0"/>
              <a:t>“Verses 10, 11 [of Revelation 12]… are the central words of Revelation.  In John’s chiasm, all that precedes builds toward this central certainty, and all that follows emphasizes its truthfulness and details how the last scenes in the drama will play out.  The war has been won!” (</a:t>
            </a:r>
            <a:r>
              <a:rPr lang="en-US" i="1" dirty="0"/>
              <a:t>The Lamb Among The Beasts</a:t>
            </a:r>
            <a:r>
              <a:rPr lang="en-US" dirty="0"/>
              <a:t>, Roy Naden, p. 187)  [</a:t>
            </a:r>
            <a:r>
              <a:rPr lang="en-US" dirty="0">
                <a:hlinkClick r:id="rId3" action="ppaction://hlinksldjump"/>
              </a:rPr>
              <a:t>R</a:t>
            </a:r>
            <a:r>
              <a:rPr lang="en-US" dirty="0"/>
              <a:t>]</a:t>
            </a:r>
          </a:p>
        </p:txBody>
      </p:sp>
    </p:spTree>
    <p:extLst>
      <p:ext uri="{BB962C8B-B14F-4D97-AF65-F5344CB8AC3E}">
        <p14:creationId xmlns:p14="http://schemas.microsoft.com/office/powerpoint/2010/main" val="2262839797"/>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Text</a:t>
            </a:r>
            <a:br>
              <a:rPr lang="en-US" dirty="0"/>
            </a:br>
            <a:r>
              <a:rPr lang="en-US" dirty="0"/>
              <a:t>Revelation 12:7-8 NKJV</a:t>
            </a:r>
          </a:p>
        </p:txBody>
      </p:sp>
      <p:sp>
        <p:nvSpPr>
          <p:cNvPr id="3" name="Content Placeholder 2"/>
          <p:cNvSpPr>
            <a:spLocks noGrp="1"/>
          </p:cNvSpPr>
          <p:nvPr>
            <p:ph idx="1"/>
          </p:nvPr>
        </p:nvSpPr>
        <p:spPr/>
        <p:txBody>
          <a:bodyPr>
            <a:normAutofit fontScale="92500" lnSpcReduction="10000"/>
          </a:bodyPr>
          <a:lstStyle/>
          <a:p>
            <a:r>
              <a:rPr lang="en-US" dirty="0"/>
              <a:t>And war broke out in heaven: Michael and his angels fought with the dragon; and the dragon and his angels fought, but they did not prevail, nor was a place found for them in heaven any longer.</a:t>
            </a:r>
          </a:p>
          <a:p>
            <a:r>
              <a:rPr lang="en-US" dirty="0"/>
              <a:t>What is startling about the location of this war?</a:t>
            </a:r>
          </a:p>
          <a:p>
            <a:r>
              <a:rPr lang="en-US" dirty="0"/>
              <a:t>Who are the leaders of the opposing forces in this war?</a:t>
            </a:r>
          </a:p>
        </p:txBody>
      </p:sp>
    </p:spTree>
    <p:extLst>
      <p:ext uri="{BB962C8B-B14F-4D97-AF65-F5344CB8AC3E}">
        <p14:creationId xmlns:p14="http://schemas.microsoft.com/office/powerpoint/2010/main" val="252126106"/>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B94A-3D5E-1BB5-58EA-0241FEA48D2E}"/>
              </a:ext>
            </a:extLst>
          </p:cNvPr>
          <p:cNvSpPr>
            <a:spLocks noGrp="1"/>
          </p:cNvSpPr>
          <p:nvPr>
            <p:ph type="title"/>
          </p:nvPr>
        </p:nvSpPr>
        <p:spPr/>
        <p:txBody>
          <a:bodyPr/>
          <a:lstStyle/>
          <a:p>
            <a:r>
              <a:rPr lang="en-US" dirty="0"/>
              <a:t>1 John 3:8 ESV</a:t>
            </a:r>
          </a:p>
        </p:txBody>
      </p:sp>
      <p:sp>
        <p:nvSpPr>
          <p:cNvPr id="3" name="Content Placeholder 2">
            <a:extLst>
              <a:ext uri="{FF2B5EF4-FFF2-40B4-BE49-F238E27FC236}">
                <a16:creationId xmlns:a16="http://schemas.microsoft.com/office/drawing/2014/main" id="{2AABD6F0-82F3-DDC2-07D8-07C0313A2588}"/>
              </a:ext>
            </a:extLst>
          </p:cNvPr>
          <p:cNvSpPr>
            <a:spLocks noGrp="1"/>
          </p:cNvSpPr>
          <p:nvPr>
            <p:ph idx="1"/>
          </p:nvPr>
        </p:nvSpPr>
        <p:spPr/>
        <p:txBody>
          <a:bodyPr>
            <a:normAutofit/>
          </a:bodyPr>
          <a:lstStyle/>
          <a:p>
            <a:r>
              <a:rPr lang="en-US" dirty="0"/>
              <a:t>Whoever makes a practice of sinning is of the devil, for the devil has been sinning from the beginning. The reason the Son of God appeared was to destroy the works of the devil.  [</a:t>
            </a:r>
            <a:r>
              <a:rPr lang="en-US" dirty="0">
                <a:hlinkClick r:id="rId3" action="ppaction://hlinksldjump"/>
              </a:rPr>
              <a:t>R</a:t>
            </a:r>
            <a:r>
              <a:rPr lang="en-US" dirty="0"/>
              <a:t>]</a:t>
            </a:r>
          </a:p>
        </p:txBody>
      </p:sp>
    </p:spTree>
    <p:extLst>
      <p:ext uri="{BB962C8B-B14F-4D97-AF65-F5344CB8AC3E}">
        <p14:creationId xmlns:p14="http://schemas.microsoft.com/office/powerpoint/2010/main" val="2996921180"/>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Hebrews 7:25 ESV</a:t>
            </a:r>
          </a:p>
        </p:txBody>
      </p:sp>
      <p:sp>
        <p:nvSpPr>
          <p:cNvPr id="3" name="Content Placeholder 2"/>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Consequently, he is able to save to the uttermost those who draw near to God through him, since he always lives to make intercession for them.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2812542036"/>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7735-2181-CA4F-3F9A-475991E9D9DB}"/>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Genesis 3:15 NKJV</a:t>
            </a:r>
            <a:endParaRPr lang="en-US" dirty="0"/>
          </a:p>
        </p:txBody>
      </p:sp>
      <p:sp>
        <p:nvSpPr>
          <p:cNvPr id="3" name="Content Placeholder 2">
            <a:extLst>
              <a:ext uri="{FF2B5EF4-FFF2-40B4-BE49-F238E27FC236}">
                <a16:creationId xmlns:a16="http://schemas.microsoft.com/office/drawing/2014/main" id="{C3F092D9-DED6-85CC-26D5-8789BB1DDEF2}"/>
              </a:ext>
            </a:extLst>
          </p:cNvPr>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And I will put enmity Between you [the serpent, Satan] and the woman, And between your seed and her Seed [Christ]; He [Christ] shall bruise your head, And you shall bruise His heel."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2447454107"/>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0D36-2388-AC08-4334-6384730549F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B8E8C4C-98C0-09F3-CBC8-6C9F13747735}"/>
              </a:ext>
            </a:extLst>
          </p:cNvPr>
          <p:cNvSpPr>
            <a:spLocks noGrp="1"/>
          </p:cNvSpPr>
          <p:nvPr>
            <p:ph idx="1"/>
          </p:nvPr>
        </p:nvSpPr>
        <p:spPr>
          <a:xfrm>
            <a:off x="3505200" y="1676400"/>
            <a:ext cx="5638800" cy="5181600"/>
          </a:xfrm>
        </p:spPr>
        <p:txBody>
          <a:bodyPr>
            <a:normAutofit fontScale="77500" lnSpcReduction="20000"/>
          </a:bodyPr>
          <a:lstStyle/>
          <a:p>
            <a:r>
              <a:rPr lang="en-US" dirty="0"/>
              <a:t>The Bible provides tantalizing glimpses behind the scenes of a spiritual battle between good and evil that began in heaven and is now raging on earth where God is working out His plan for the final defeat of evil.  On Calvary, Christ won the decisive battle in that cosmic conflict, and is able to save to the uttermost all those who come to Him in faith, seeking forgiveness and redemption.</a:t>
            </a:r>
          </a:p>
          <a:p>
            <a:pPr lvl="1"/>
            <a:r>
              <a:rPr lang="en-US" dirty="0"/>
              <a:t>War in Heaven</a:t>
            </a:r>
          </a:p>
          <a:p>
            <a:pPr lvl="1"/>
            <a:r>
              <a:rPr lang="en-US" dirty="0"/>
              <a:t>Battleground on Earth</a:t>
            </a:r>
          </a:p>
          <a:p>
            <a:pPr lvl="1"/>
            <a:r>
              <a:rPr lang="en-US" dirty="0"/>
              <a:t>Victory at Calvary</a:t>
            </a:r>
          </a:p>
          <a:p>
            <a:pPr lvl="1"/>
            <a:r>
              <a:rPr lang="en-US" dirty="0"/>
              <a:t>Summary</a:t>
            </a:r>
          </a:p>
        </p:txBody>
      </p:sp>
    </p:spTree>
    <p:extLst>
      <p:ext uri="{BB962C8B-B14F-4D97-AF65-F5344CB8AC3E}">
        <p14:creationId xmlns:p14="http://schemas.microsoft.com/office/powerpoint/2010/main" val="3550073823"/>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 in Heaven</a:t>
            </a:r>
          </a:p>
        </p:txBody>
      </p:sp>
      <p:sp>
        <p:nvSpPr>
          <p:cNvPr id="3" name="Content Placeholder 2"/>
          <p:cNvSpPr>
            <a:spLocks noGrp="1"/>
          </p:cNvSpPr>
          <p:nvPr>
            <p:ph idx="1"/>
          </p:nvPr>
        </p:nvSpPr>
        <p:spPr/>
        <p:txBody>
          <a:bodyPr>
            <a:normAutofit fontScale="70000" lnSpcReduction="20000"/>
          </a:bodyPr>
          <a:lstStyle/>
          <a:p>
            <a:r>
              <a:rPr lang="en-US" dirty="0"/>
              <a:t>How does the Bible describe the origin of the great controversy? (</a:t>
            </a:r>
            <a:r>
              <a:rPr lang="en-US" dirty="0">
                <a:hlinkClick r:id="rId4" action="ppaction://hlinksldjump"/>
              </a:rPr>
              <a:t>Rev 12:7-9</a:t>
            </a:r>
            <a:r>
              <a:rPr lang="en-US" dirty="0"/>
              <a:t>)</a:t>
            </a:r>
          </a:p>
          <a:p>
            <a:r>
              <a:rPr lang="en-US" dirty="0"/>
              <a:t>How could a perfect being (Lucifer) in a perfect environment (heaven) fall into sin and rebellion against a perfect God?</a:t>
            </a:r>
          </a:p>
          <a:p>
            <a:r>
              <a:rPr lang="en-US" altLang="en-US" dirty="0"/>
              <a:t>How does Ezekiel describe the rebellion of Lucifer as part of a prophecy against the king of </a:t>
            </a:r>
            <a:r>
              <a:rPr lang="en-US" altLang="en-US" dirty="0" err="1"/>
              <a:t>Tyre</a:t>
            </a:r>
            <a:r>
              <a:rPr lang="en-US" altLang="en-US" dirty="0"/>
              <a:t>? (</a:t>
            </a:r>
            <a:r>
              <a:rPr lang="en-US" altLang="en-US" dirty="0">
                <a:hlinkClick r:id="rId5" action="ppaction://hlinksldjump"/>
              </a:rPr>
              <a:t>Ezekiel 28:12-15</a:t>
            </a:r>
            <a:r>
              <a:rPr lang="en-US" altLang="en-US" dirty="0"/>
              <a:t>)</a:t>
            </a:r>
          </a:p>
          <a:p>
            <a:r>
              <a:rPr lang="en-US" altLang="en-US" dirty="0"/>
              <a:t>What does Isaiah add to our understanding of Satan’s rebellion against God in his prophecy against the king of Babylon? (</a:t>
            </a:r>
            <a:r>
              <a:rPr lang="en-US" altLang="en-US" dirty="0">
                <a:hlinkClick r:id="rId6" action="ppaction://hlinksldjump"/>
              </a:rPr>
              <a:t>Isa 14:12-15</a:t>
            </a:r>
            <a:r>
              <a:rPr lang="en-US" altLang="en-US" dirty="0"/>
              <a:t>)</a:t>
            </a:r>
          </a:p>
          <a:p>
            <a:r>
              <a:rPr lang="en-US" altLang="en-US" dirty="0"/>
              <a:t>How can we avoid the pride that caused Lucifer’s fall and places self on the throne instead of God?</a:t>
            </a:r>
          </a:p>
          <a:p>
            <a:endParaRPr lang="en-US" dirty="0"/>
          </a:p>
          <a:p>
            <a:endParaRPr lang="en-US" dirty="0"/>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0275B-992C-49E8-E515-556C777219D2}"/>
              </a:ext>
            </a:extLst>
          </p:cNvPr>
          <p:cNvSpPr>
            <a:spLocks noGrp="1"/>
          </p:cNvSpPr>
          <p:nvPr>
            <p:ph type="title"/>
          </p:nvPr>
        </p:nvSpPr>
        <p:spPr/>
        <p:txBody>
          <a:bodyPr/>
          <a:lstStyle/>
          <a:p>
            <a:r>
              <a:rPr lang="en-US" dirty="0"/>
              <a:t>Battleground on Earth</a:t>
            </a:r>
          </a:p>
        </p:txBody>
      </p:sp>
      <p:sp>
        <p:nvSpPr>
          <p:cNvPr id="3" name="Content Placeholder 2">
            <a:extLst>
              <a:ext uri="{FF2B5EF4-FFF2-40B4-BE49-F238E27FC236}">
                <a16:creationId xmlns:a16="http://schemas.microsoft.com/office/drawing/2014/main" id="{5C089F68-1277-C38D-6661-19D2EFBDFE94}"/>
              </a:ext>
            </a:extLst>
          </p:cNvPr>
          <p:cNvSpPr>
            <a:spLocks noGrp="1"/>
          </p:cNvSpPr>
          <p:nvPr>
            <p:ph idx="1"/>
          </p:nvPr>
        </p:nvSpPr>
        <p:spPr/>
        <p:txBody>
          <a:bodyPr>
            <a:normAutofit fontScale="70000" lnSpcReduction="20000"/>
          </a:bodyPr>
          <a:lstStyle/>
          <a:p>
            <a:r>
              <a:rPr lang="en-US" dirty="0"/>
              <a:t>Why did God not simply destroy Satan for his rebellion instead of casting him down here to tempt us?</a:t>
            </a:r>
          </a:p>
          <a:p>
            <a:r>
              <a:rPr lang="en-US" dirty="0"/>
              <a:t>What does it tell you about God that He created beings with the freedom to choose?</a:t>
            </a:r>
          </a:p>
          <a:p>
            <a:r>
              <a:rPr lang="en-US" dirty="0"/>
              <a:t>What choice did God place before Adam and Eve and of what consequence did He warn them? (</a:t>
            </a:r>
            <a:r>
              <a:rPr lang="en-US" dirty="0">
                <a:hlinkClick r:id="rId4" action="ppaction://hlinksldjump"/>
              </a:rPr>
              <a:t>Gen 3:1-3</a:t>
            </a:r>
            <a:r>
              <a:rPr lang="en-US" dirty="0"/>
              <a:t>)</a:t>
            </a:r>
          </a:p>
          <a:p>
            <a:r>
              <a:rPr lang="en-US" dirty="0"/>
              <a:t>As the book of Revelation closes, what final choice does the Lord place before those who read? (</a:t>
            </a:r>
            <a:r>
              <a:rPr lang="en-US" dirty="0">
                <a:hlinkClick r:id="rId5" action="ppaction://hlinksldjump"/>
              </a:rPr>
              <a:t>Rev 22:17</a:t>
            </a:r>
            <a:r>
              <a:rPr lang="en-US" dirty="0"/>
              <a:t>)</a:t>
            </a:r>
          </a:p>
          <a:p>
            <a:r>
              <a:rPr lang="en-US" dirty="0"/>
              <a:t>What famous choices did Joshua, Moses, and Elijah set before the people in OT times? (</a:t>
            </a:r>
            <a:r>
              <a:rPr lang="en-US" dirty="0">
                <a:hlinkClick r:id="rId6" action="ppaction://hlinksldjump"/>
              </a:rPr>
              <a:t>Make a Choice</a:t>
            </a:r>
            <a:r>
              <a:rPr lang="en-US" dirty="0"/>
              <a:t>)</a:t>
            </a:r>
          </a:p>
          <a:p>
            <a:endParaRPr lang="en-US" dirty="0"/>
          </a:p>
        </p:txBody>
      </p:sp>
    </p:spTree>
    <p:extLst>
      <p:ext uri="{BB962C8B-B14F-4D97-AF65-F5344CB8AC3E}">
        <p14:creationId xmlns:p14="http://schemas.microsoft.com/office/powerpoint/2010/main" val="3348504445"/>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2457-7DA0-8C40-9C3E-185E3D9EF303}"/>
              </a:ext>
            </a:extLst>
          </p:cNvPr>
          <p:cNvSpPr>
            <a:spLocks noGrp="1"/>
          </p:cNvSpPr>
          <p:nvPr>
            <p:ph type="title"/>
          </p:nvPr>
        </p:nvSpPr>
        <p:spPr/>
        <p:txBody>
          <a:bodyPr/>
          <a:lstStyle/>
          <a:p>
            <a:r>
              <a:rPr lang="en-US" dirty="0"/>
              <a:t>Victory at Calvary</a:t>
            </a:r>
          </a:p>
        </p:txBody>
      </p:sp>
      <p:sp>
        <p:nvSpPr>
          <p:cNvPr id="3" name="Content Placeholder 2">
            <a:extLst>
              <a:ext uri="{FF2B5EF4-FFF2-40B4-BE49-F238E27FC236}">
                <a16:creationId xmlns:a16="http://schemas.microsoft.com/office/drawing/2014/main" id="{B9883238-1820-8B1A-A54D-8DA58760DCF1}"/>
              </a:ext>
            </a:extLst>
          </p:cNvPr>
          <p:cNvSpPr>
            <a:spLocks noGrp="1"/>
          </p:cNvSpPr>
          <p:nvPr>
            <p:ph idx="1"/>
          </p:nvPr>
        </p:nvSpPr>
        <p:spPr/>
        <p:txBody>
          <a:bodyPr>
            <a:normAutofit fontScale="70000" lnSpcReduction="20000"/>
          </a:bodyPr>
          <a:lstStyle/>
          <a:p>
            <a:r>
              <a:rPr lang="en-US" dirty="0"/>
              <a:t>What is the good news that balances the bad news that Satan has engaged us in battle and is intent on leading us to perdition? (</a:t>
            </a:r>
            <a:r>
              <a:rPr lang="en-US" dirty="0">
                <a:hlinkClick r:id="rId4" action="ppaction://hlinksldjump"/>
              </a:rPr>
              <a:t>Rev 12:10-11</a:t>
            </a:r>
            <a:r>
              <a:rPr lang="en-US" dirty="0"/>
              <a:t>)</a:t>
            </a:r>
          </a:p>
          <a:p>
            <a:r>
              <a:rPr lang="en-US" dirty="0"/>
              <a:t>Revelation 12 the first part of the Great Controversy visions of Revelation.  How does the structure of this chapter point to this good news as its central message.  [</a:t>
            </a:r>
            <a:r>
              <a:rPr lang="en-US" dirty="0">
                <a:hlinkClick r:id="rId5" action="ppaction://hlinksldjump"/>
              </a:rPr>
              <a:t>Structure</a:t>
            </a:r>
            <a:r>
              <a:rPr lang="en-US" dirty="0"/>
              <a:t>]</a:t>
            </a:r>
          </a:p>
          <a:p>
            <a:r>
              <a:rPr lang="en-US" dirty="0"/>
              <a:t>What reason does the apostle John give for Christ’s mission to earth? (</a:t>
            </a:r>
            <a:r>
              <a:rPr lang="en-US" dirty="0">
                <a:hlinkClick r:id="rId6" action="ppaction://hlinksldjump"/>
              </a:rPr>
              <a:t>1 John 3:8</a:t>
            </a:r>
            <a:r>
              <a:rPr lang="en-US" dirty="0"/>
              <a:t>)</a:t>
            </a:r>
          </a:p>
          <a:p>
            <a:r>
              <a:rPr lang="en-US" dirty="0"/>
              <a:t>What is Jesus doing for us now in the heavenly sanctuary?  (</a:t>
            </a:r>
            <a:r>
              <a:rPr lang="en-US" dirty="0">
                <a:hlinkClick r:id="rId7" action="ppaction://hlinksldjump"/>
              </a:rPr>
              <a:t>Heb 7:25</a:t>
            </a:r>
            <a:r>
              <a:rPr lang="en-US" dirty="0"/>
              <a:t>)</a:t>
            </a:r>
          </a:p>
          <a:p>
            <a:r>
              <a:rPr lang="en-US" dirty="0"/>
              <a:t>What promise of Christ’s victory in the Great Controversy did God give Adam and Eve as soon as they sinned? (</a:t>
            </a:r>
            <a:r>
              <a:rPr lang="en-US" dirty="0">
                <a:hlinkClick r:id="rId8" action="ppaction://hlinksldjump"/>
              </a:rPr>
              <a:t>Gen 3:15</a:t>
            </a:r>
            <a:r>
              <a:rPr lang="en-US" dirty="0"/>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21099641"/>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00200"/>
            <a:ext cx="5638800" cy="5257800"/>
          </a:xfrm>
        </p:spPr>
        <p:txBody>
          <a:bodyPr>
            <a:normAutofit fontScale="70000" lnSpcReduction="20000"/>
          </a:bodyPr>
          <a:lstStyle/>
          <a:p>
            <a:r>
              <a:rPr lang="en-US" dirty="0"/>
              <a:t>God is love, and part of being created in His image is having the capacity to understand His love and have the capacity to love Him in response to His love for us.</a:t>
            </a:r>
          </a:p>
          <a:p>
            <a:r>
              <a:rPr lang="en-US" dirty="0"/>
              <a:t>Since love cannot be forced, God took the risk of creating intelligent beings with the freedom of choice. </a:t>
            </a:r>
          </a:p>
          <a:p>
            <a:r>
              <a:rPr lang="en-US" dirty="0"/>
              <a:t>Beginning with Lucifer and continuing with the human race, that freedom of choice has been used to rebel against God.</a:t>
            </a:r>
          </a:p>
          <a:p>
            <a:r>
              <a:rPr lang="en-US" dirty="0"/>
              <a:t>God’s plan in allowing the GC to continue is to save a remnant who will trust in Jesus for forgiveness and eternal life and will be inoculated against sin and rebellion in the kingdom to come by their experience of the evil, suffering, pain, death, and destruction of this fallen world.</a:t>
            </a:r>
            <a:endParaRPr lang="en-US" altLang="en-US"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3213784883"/>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562600" cy="5181600"/>
          </a:xfrm>
        </p:spPr>
        <p:txBody>
          <a:bodyPr>
            <a:normAutofit fontScale="70000" lnSpcReduction="20000"/>
          </a:bodyPr>
          <a:lstStyle/>
          <a:p>
            <a:r>
              <a:rPr lang="en-US" dirty="0"/>
              <a:t>The good news in the battle scenes of Revelation 12 is found in Rev. 12:10-11.</a:t>
            </a:r>
          </a:p>
          <a:p>
            <a:r>
              <a:rPr lang="en-US" dirty="0"/>
              <a:t>The main focus of this chapter and perhaps of the whole book of Revelation is the battle scene in heaven between Christ and Satan.</a:t>
            </a:r>
          </a:p>
          <a:p>
            <a:r>
              <a:rPr lang="en-US" dirty="0"/>
              <a:t>Here we see Satan cast out of heaven, defeated at the cross, overcome by saints who trust the blood of Jesus, and cast out as the ruler of this world.</a:t>
            </a:r>
          </a:p>
          <a:p>
            <a:r>
              <a:rPr lang="en-US" dirty="0"/>
              <a:t>It was at the cross that the evil of Satan was fully unmasked and the grace and love of God was fully displayed.</a:t>
            </a:r>
          </a:p>
          <a:p>
            <a:r>
              <a:rPr lang="en-US" dirty="0"/>
              <a:t>By His death, Christ fully paid the price of redemption for all mankind, opening the way for us to be saved by grace through faith.</a:t>
            </a:r>
          </a:p>
          <a:p>
            <a:endParaRPr lang="en-US" dirty="0"/>
          </a:p>
          <a:p>
            <a:endParaRPr lang="en-US" dirty="0"/>
          </a:p>
        </p:txBody>
      </p:sp>
    </p:spTree>
    <p:extLst>
      <p:ext uri="{BB962C8B-B14F-4D97-AF65-F5344CB8AC3E}">
        <p14:creationId xmlns:p14="http://schemas.microsoft.com/office/powerpoint/2010/main" val="2395199532"/>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9BFF-06B0-4CC9-8ADD-A90BD86A65F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3B2B91B-A055-4928-A435-352D23D0EB48}"/>
              </a:ext>
            </a:extLst>
          </p:cNvPr>
          <p:cNvSpPr>
            <a:spLocks noGrp="1"/>
          </p:cNvSpPr>
          <p:nvPr>
            <p:ph idx="1"/>
          </p:nvPr>
        </p:nvSpPr>
        <p:spPr>
          <a:xfrm>
            <a:off x="3429000" y="1600200"/>
            <a:ext cx="5715000" cy="5257800"/>
          </a:xfrm>
        </p:spPr>
        <p:txBody>
          <a:bodyPr>
            <a:normAutofit fontScale="70000" lnSpcReduction="20000"/>
          </a:bodyPr>
          <a:lstStyle/>
          <a:p>
            <a:r>
              <a:rPr lang="en-US" dirty="0"/>
              <a:t>The Fall and the curse resulted in a dramatic change in God’s good creation, the most serious of which was death for all and the implied change that all would be born with fallen natures having a propensity to selfishness and sin. </a:t>
            </a:r>
          </a:p>
          <a:p>
            <a:r>
              <a:rPr lang="en-US" dirty="0"/>
              <a:t>But God did not leave us without hope.  The central focus of Genesis 3 is the promise of Gen 3:15 that God would send the Seed of the woman to crush the serpent’s head.</a:t>
            </a:r>
          </a:p>
          <a:p>
            <a:r>
              <a:rPr lang="en-US" dirty="0"/>
              <a:t>This is a Messianic prophecy that implies a triumphant end for Christ in the Great Controversy and for all those who trust the blood of the Lamb for forgiveness.</a:t>
            </a:r>
          </a:p>
          <a:p>
            <a:r>
              <a:rPr lang="en-US" dirty="0"/>
              <a:t>Will you choose to trust His blood today that you might be among the redeemed that witness the fulfillment of the promise: “there shall be no more curse?”</a:t>
            </a:r>
          </a:p>
        </p:txBody>
      </p:sp>
    </p:spTree>
    <p:extLst>
      <p:ext uri="{BB962C8B-B14F-4D97-AF65-F5344CB8AC3E}">
        <p14:creationId xmlns:p14="http://schemas.microsoft.com/office/powerpoint/2010/main" val="1475087255"/>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1318592</TotalTime>
  <Words>6170</Words>
  <Application>Microsoft Office PowerPoint</Application>
  <PresentationFormat>On-screen Show (4:3)</PresentationFormat>
  <Paragraphs>391</Paragraphs>
  <Slides>22</Slides>
  <Notes>21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22</vt:i4>
      </vt:variant>
    </vt:vector>
  </HeadingPairs>
  <TitlesOfParts>
    <vt:vector size="28" baseType="lpstr">
      <vt:lpstr>Arial</vt:lpstr>
      <vt:lpstr>Arial Rounded MT Bold</vt:lpstr>
      <vt:lpstr>Calibri</vt:lpstr>
      <vt:lpstr>2_Default Design</vt:lpstr>
      <vt:lpstr>Default Design</vt:lpstr>
      <vt:lpstr>3_Default Design</vt:lpstr>
      <vt:lpstr>The Great Controversy</vt:lpstr>
      <vt:lpstr>Memory Text Revelation 12:7-8 NKJV</vt:lpstr>
      <vt:lpstr>Overview</vt:lpstr>
      <vt:lpstr>War in Heaven</vt:lpstr>
      <vt:lpstr>Battleground on Earth</vt:lpstr>
      <vt:lpstr>Victory at Calvary</vt:lpstr>
      <vt:lpstr>Summary</vt:lpstr>
      <vt:lpstr>Summary</vt:lpstr>
      <vt:lpstr>Summary</vt:lpstr>
      <vt:lpstr>PowerPoint Presentation</vt:lpstr>
      <vt:lpstr>Revelation 12:7-9 KJV</vt:lpstr>
      <vt:lpstr>Ezekiel 28:12-15 NKJV</vt:lpstr>
      <vt:lpstr>Isaiah 14:12-15 NKJV</vt:lpstr>
      <vt:lpstr>Genesis 3:1-3 ESV</vt:lpstr>
      <vt:lpstr>Revelation 22:17 KJV</vt:lpstr>
      <vt:lpstr>Make a Choice</vt:lpstr>
      <vt:lpstr>Revelation 12:10-11 KJV</vt:lpstr>
      <vt:lpstr>Outline of Revelation 12</vt:lpstr>
      <vt:lpstr>Central Message</vt:lpstr>
      <vt:lpstr>1 John 3:8 ESV</vt:lpstr>
      <vt:lpstr>Hebrews 7:25 ESV</vt:lpstr>
      <vt:lpstr>Genesis 3:15 NKJV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The War Behind All Wars</dc:title>
  <dc:subject>Psalms</dc:subject>
  <dc:creator>Kenneth J. McNulty</dc:creator>
  <cp:lastModifiedBy>Kenneth McNulty</cp:lastModifiedBy>
  <cp:revision>22396</cp:revision>
  <cp:lastPrinted>2016-06-03T16:02:10Z</cp:lastPrinted>
  <dcterms:created xsi:type="dcterms:W3CDTF">2005-09-30T23:50:48Z</dcterms:created>
  <dcterms:modified xsi:type="dcterms:W3CDTF">2024-04-06T01:23:54Z</dcterms:modified>
  <cp:category>Bible Book</cp:category>
</cp:coreProperties>
</file>