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80" r:id="rId3"/>
  </p:sldMasterIdLst>
  <p:notesMasterIdLst>
    <p:notesMasterId r:id="rId23"/>
  </p:notesMasterIdLst>
  <p:handoutMasterIdLst>
    <p:handoutMasterId r:id="rId24"/>
  </p:handoutMasterIdLst>
  <p:sldIdLst>
    <p:sldId id="2889" r:id="rId4"/>
    <p:sldId id="2990" r:id="rId5"/>
    <p:sldId id="3067" r:id="rId6"/>
    <p:sldId id="2127" r:id="rId7"/>
    <p:sldId id="2130" r:id="rId8"/>
    <p:sldId id="1100" r:id="rId9"/>
    <p:sldId id="2915" r:id="rId10"/>
    <p:sldId id="2914" r:id="rId11"/>
    <p:sldId id="3126" r:id="rId12"/>
    <p:sldId id="3118" r:id="rId13"/>
    <p:sldId id="2114" r:id="rId14"/>
    <p:sldId id="2901" r:id="rId15"/>
    <p:sldId id="2934" r:id="rId16"/>
    <p:sldId id="2935" r:id="rId17"/>
    <p:sldId id="2128" r:id="rId18"/>
    <p:sldId id="2135" r:id="rId19"/>
    <p:sldId id="2129" r:id="rId20"/>
    <p:sldId id="2147" r:id="rId21"/>
    <p:sldId id="2131" r:id="rId22"/>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1"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930" autoAdjust="0"/>
    <p:restoredTop sz="61820" autoAdjust="0"/>
  </p:normalViewPr>
  <p:slideViewPr>
    <p:cSldViewPr>
      <p:cViewPr varScale="1">
        <p:scale>
          <a:sx n="52" d="100"/>
          <a:sy n="52" d="100"/>
        </p:scale>
        <p:origin x="1757" y="58"/>
      </p:cViewPr>
      <p:guideLst>
        <p:guide orient="horz" pos="2160"/>
        <p:guide pos="2880"/>
      </p:guideLst>
    </p:cSldViewPr>
  </p:slideViewPr>
  <p:outlineViewPr>
    <p:cViewPr>
      <p:scale>
        <a:sx n="33" d="100"/>
        <a:sy n="33" d="100"/>
      </p:scale>
      <p:origin x="0" y="-10930"/>
    </p:cViewPr>
  </p:outlineViewPr>
  <p:notesTextViewPr>
    <p:cViewPr>
      <p:scale>
        <a:sx n="200" d="100"/>
        <a:sy n="200" d="100"/>
      </p:scale>
      <p:origin x="0" y="0"/>
    </p:cViewPr>
  </p:notesTextViewPr>
  <p:sorterViewPr>
    <p:cViewPr>
      <p:scale>
        <a:sx n="75" d="100"/>
        <a:sy n="75" d="100"/>
      </p:scale>
      <p:origin x="0" y="-1963"/>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4-25T17:52:39.557" idx="1">
    <p:pos x="10" y="1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4/26/2024</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2288832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Here we have a very symbolic picture of the Great Controversy at the time of the birth of Christ.</a:t>
            </a:r>
          </a:p>
          <a:p>
            <a:pPr marL="274320" indent="-274320"/>
            <a:r>
              <a:rPr lang="en-US" dirty="0"/>
              <a:t>2.  There is only one male child who was to rule all nations with a rod of iron, and that is Christ.</a:t>
            </a:r>
          </a:p>
          <a:p>
            <a:pPr marL="274320" indent="-274320"/>
            <a:r>
              <a:rPr lang="en-US" dirty="0"/>
              <a:t>3.  This goes back to Psalm 2 which is a Messianic psalm, that says that the Lord’s anointed will rule the nations with a rod of iron.</a:t>
            </a:r>
          </a:p>
          <a:p>
            <a:pPr marL="274320" indent="-274320"/>
            <a:r>
              <a:rPr lang="en-US" dirty="0"/>
              <a:t>4.  And in a very real sense, the dragon, Satan, tried to devour the baby Jesus as soon as He was born through Herod’s slaughter of the innocents in Bethlehem.  </a:t>
            </a:r>
          </a:p>
          <a:p>
            <a:pPr marL="274320" indent="-274320"/>
            <a:r>
              <a:rPr lang="en-US" dirty="0"/>
              <a:t>5.  And there is only one person that the Bible says was caught up to God and to His throne and that is the resurrected Lord Jesus.</a:t>
            </a:r>
          </a:p>
          <a:p>
            <a:pPr marL="274320" indent="-274320"/>
            <a:r>
              <a:rPr lang="en-US" dirty="0"/>
              <a:t>6.  So here we see in symbolic language the transition from the OT to the NT dispensation.</a:t>
            </a:r>
          </a:p>
          <a:p>
            <a:pPr marL="274320" indent="-274320"/>
            <a:r>
              <a:rPr lang="en-US" dirty="0"/>
              <a:t>7.  Literal Israel becomes spiritual Israel as Christ establishes His church, the pure woman clothed with the sun.</a:t>
            </a:r>
          </a:p>
          <a:p>
            <a:pPr marL="274320" indent="-274320"/>
            <a:r>
              <a:rPr lang="en-US" dirty="0"/>
              <a:t>8.  The 12 stars on the woman’s crown can represent both the 12 tribes of Israel and the 12 apostles of the church.</a:t>
            </a:r>
          </a:p>
          <a:p>
            <a:pPr marL="274320" indent="-274320"/>
            <a:r>
              <a:rPr lang="en-US" dirty="0"/>
              <a:t>9.  The sun can represent the truth of the light of the gospel shining in all its glory in the NT church, while the moon, which reflects the sun can represent the types and shadows of the OT church.</a:t>
            </a:r>
          </a:p>
          <a:p>
            <a:pPr marL="274320" indent="-274320"/>
            <a:endParaRPr lang="en-US" dirty="0"/>
          </a:p>
          <a:p>
            <a:pPr marL="274320" indent="-274320"/>
            <a:r>
              <a:rPr lang="en-US" b="1" baseline="0" dirty="0"/>
              <a:t>Q1: What happens to the woman here after Jesus is resurrected and ascends to His Father’s throne in heaven?</a:t>
            </a:r>
          </a:p>
          <a:p>
            <a:pPr marL="274320" indent="-274320"/>
            <a:r>
              <a:rPr lang="en-US" dirty="0"/>
              <a:t>1.  She has to flee into the wilderness where she is nourished for 1,260 days.</a:t>
            </a:r>
          </a:p>
          <a:p>
            <a:pPr marL="274320" indent="-274320"/>
            <a:endParaRPr lang="en-US" dirty="0"/>
          </a:p>
          <a:p>
            <a:pPr marL="274320" indent="-274320"/>
            <a:r>
              <a:rPr lang="en-US" b="1" dirty="0"/>
              <a:t>Q2: How should we understand the symbolism of this text?</a:t>
            </a:r>
          </a:p>
          <a:p>
            <a:pPr marL="274320" indent="-274320"/>
            <a:r>
              <a:rPr lang="en-US" b="1" dirty="0"/>
              <a:t>Who is the woman?</a:t>
            </a:r>
          </a:p>
          <a:p>
            <a:pPr marL="274320" indent="-274320"/>
            <a:r>
              <a:rPr lang="en-US" b="0" dirty="0"/>
              <a:t>1.  She is God’s true church, His pure church, His remnant that has not compromised with false doctrines.</a:t>
            </a:r>
          </a:p>
          <a:p>
            <a:pPr marL="274320" indent="-274320"/>
            <a:r>
              <a:rPr lang="en-US" b="1" dirty="0"/>
              <a:t>2.  Where is the wilderness?</a:t>
            </a:r>
          </a:p>
          <a:p>
            <a:pPr marL="274320" indent="-274320"/>
            <a:r>
              <a:rPr lang="en-US" b="0" dirty="0"/>
              <a:t>3.  Logically, the wilderness would be the less populated areas where the authorities and persecuting powers would not have the same influence over religious matters as in the cities.</a:t>
            </a:r>
          </a:p>
          <a:p>
            <a:pPr marL="274320" indent="-274320"/>
            <a:r>
              <a:rPr lang="en-US" b="0" dirty="0"/>
              <a:t>4.  The wilderness church is a secluded church that seeks religious freedom by hiding itself from the persecuting powers.</a:t>
            </a:r>
          </a:p>
          <a:p>
            <a:pPr marL="274320" indent="-274320"/>
            <a:r>
              <a:rPr lang="en-US" b="1" dirty="0"/>
              <a:t>5.  What does God do for the church there in the wilderness?</a:t>
            </a:r>
          </a:p>
          <a:p>
            <a:pPr marL="274320" indent="-274320"/>
            <a:r>
              <a:rPr lang="en-US" b="0" dirty="0"/>
              <a:t>6.  He nourishes the church and keeps it alive.  </a:t>
            </a:r>
          </a:p>
          <a:p>
            <a:pPr marL="274320" indent="-274320"/>
            <a:r>
              <a:rPr lang="en-US" b="1" dirty="0"/>
              <a:t>7.  How long is this specific persecution go on?</a:t>
            </a:r>
          </a:p>
          <a:p>
            <a:pPr marL="274320" indent="-274320"/>
            <a:r>
              <a:rPr lang="en-US" b="0" dirty="0"/>
              <a:t>8.  The text says 1,260 days, but we know that in apocalyptic prophecy, one day represents one year, so this is a period of 1,260 years.</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3661775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dirty="0"/>
              <a:t>1.  Here we see an example of the year-day principle.</a:t>
            </a:r>
          </a:p>
          <a:p>
            <a:pPr marL="274320" indent="-274320"/>
            <a:r>
              <a:rPr lang="en-US" altLang="en-US" dirty="0"/>
              <a:t>2.  For every day the spies were in the Land (40 days) the people</a:t>
            </a:r>
            <a:r>
              <a:rPr lang="en-US" altLang="en-US" baseline="0" dirty="0"/>
              <a:t> would spend a year (40 years) in the wilderness.</a:t>
            </a:r>
          </a:p>
          <a:p>
            <a:pPr marL="274320" indent="-27432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2314485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dirty="0"/>
              <a:t>[Go over the dates given on this slide.]</a:t>
            </a:r>
          </a:p>
          <a:p>
            <a:pPr marL="274320" lvl="0" indent="-274320"/>
            <a:r>
              <a:rPr lang="en-US" dirty="0"/>
              <a:t>1.  I would add one more date to this slide to get in all of Daniel’s time prophecies (508 AD).</a:t>
            </a:r>
          </a:p>
          <a:p>
            <a:pPr marL="274320" lvl="0" indent="-274320"/>
            <a:r>
              <a:rPr lang="en-US" dirty="0"/>
              <a:t>2.  In Daniel 12, two more time periods are listed that relate to prophetic time: 1290 days and 1335 days.</a:t>
            </a:r>
          </a:p>
          <a:p>
            <a:pPr marL="274320" lvl="0" indent="-274320"/>
            <a:r>
              <a:rPr lang="en-US" dirty="0"/>
              <a:t>3.  The 1290 days is the time from when the daily ministry of Christ was taken away and the end-time abomination of desolation was set up, presumably to when it is taken away in 1798.</a:t>
            </a:r>
          </a:p>
          <a:p>
            <a:pPr marL="274320" lvl="0" indent="-274320"/>
            <a:r>
              <a:rPr lang="en-US" dirty="0"/>
              <a:t>4.  So this is 30 years longer than the 1260 years from 538 to 1798.</a:t>
            </a:r>
          </a:p>
          <a:p>
            <a:pPr marL="274320" lvl="0" indent="-274320"/>
            <a:r>
              <a:rPr lang="en-US" dirty="0"/>
              <a:t>5.  So the 1290 years would begin in 508 AD and run to 1798 AD.</a:t>
            </a:r>
          </a:p>
          <a:p>
            <a:pPr marL="274320" lvl="0" indent="-274320"/>
            <a:r>
              <a:rPr lang="en-US" dirty="0"/>
              <a:t>6.  What happened in 508 AD?</a:t>
            </a:r>
          </a:p>
          <a:p>
            <a:pPr marL="274320" indent="-274320"/>
            <a:r>
              <a:rPr lang="en-US" b="0" dirty="0"/>
              <a:t>7.  This is the year that Clovis, the king of France defeated the Visigoths.</a:t>
            </a:r>
          </a:p>
          <a:p>
            <a:pPr marL="274320" indent="-274320"/>
            <a:r>
              <a:rPr lang="en-US" b="0" dirty="0"/>
              <a:t>8.  This was the first of the three Arian powers or horns plucked up in the rise of the Little Horn.</a:t>
            </a:r>
          </a:p>
          <a:p>
            <a:pPr marL="274320" indent="-274320"/>
            <a:r>
              <a:rPr lang="en-US" b="0" dirty="0"/>
              <a:t>9.  Since these Arian powers believed that Christ was a created being, in opposition to the popes position of the Trinity, this victory by Clovis was seen as an enforcement of papal authority.</a:t>
            </a:r>
          </a:p>
          <a:p>
            <a:pPr marL="274320" indent="-274320"/>
            <a:r>
              <a:rPr lang="en-US" b="0" dirty="0"/>
              <a:t>10. This marked the beginning of a church state alignment with military power being used to benefit papal dogma.</a:t>
            </a:r>
          </a:p>
          <a:p>
            <a:pPr marL="274320" indent="-274320"/>
            <a:r>
              <a:rPr lang="en-US" b="0" dirty="0"/>
              <a:t>11. We might say that the church-state alliance to promote papal authority began in 508 and was completed in 538.</a:t>
            </a:r>
          </a:p>
          <a:p>
            <a:pPr marL="274320" indent="-274320"/>
            <a:r>
              <a:rPr lang="en-US" b="0" dirty="0"/>
              <a:t>12. The Visigoths were defeated by Clovis in 508, the Vandals by Rome in 534, and the Ostrogoths by Rome in 538.</a:t>
            </a:r>
          </a:p>
          <a:p>
            <a:pPr marL="274320" indent="-274320"/>
            <a:r>
              <a:rPr lang="en-US" b="0" dirty="0"/>
              <a:t>13. Both the French and the Roman militaries were allied with the pope in these military victories.</a:t>
            </a:r>
          </a:p>
          <a:p>
            <a:pPr marL="274320" indent="-274320"/>
            <a:r>
              <a:rPr lang="en-US" b="0" dirty="0"/>
              <a:t>14. The last time period that Daniel mentions is 1335 days.</a:t>
            </a:r>
          </a:p>
          <a:p>
            <a:pPr marL="274320" indent="-274320"/>
            <a:r>
              <a:rPr lang="en-US" b="0" dirty="0"/>
              <a:t>15. Since this comes right after the 1,290 day period, it seems reasonable to start it at the same year, in 508.</a:t>
            </a:r>
          </a:p>
          <a:p>
            <a:pPr marL="274320" indent="-274320"/>
            <a:r>
              <a:rPr lang="en-US" b="0" dirty="0"/>
              <a:t>16. Adding 1,335 to 508 brings us to the year 1843/1844.</a:t>
            </a:r>
          </a:p>
          <a:p>
            <a:pPr marL="274320" indent="-274320"/>
            <a:r>
              <a:rPr lang="en-US" b="0" dirty="0"/>
              <a:t>17. This is the same time that we calculated for the end of the 2,300 day-years in Daniel 8.</a:t>
            </a:r>
          </a:p>
          <a:p>
            <a:pPr marL="274320" indent="-274320"/>
            <a:r>
              <a:rPr lang="en-US" b="0" dirty="0"/>
              <a:t>18. So it brings us to the beginning of the investigative judgment and the restoration of the heavenly sanctuary.</a:t>
            </a:r>
          </a:p>
          <a:p>
            <a:pPr marL="274320" lvl="0" indent="-274320"/>
            <a:r>
              <a:rPr lang="en-US" dirty="0"/>
              <a:t>19. Note that Daniel and Revelation mention the time of papal supremacy in 6 different passages calculated 3 different ways: 1,260 days, 42 months times 30 days per month = 1260 days, and 3.5 years times 360 days per year in the Jewish calendar = 1,260 days or 1,260 literal years.  </a:t>
            </a:r>
          </a:p>
          <a:p>
            <a:pPr marL="274320" lvl="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1803590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So let’s see if the medieval Papal system fits all of these identifying marks.</a:t>
            </a:r>
          </a:p>
          <a:p>
            <a:pPr marL="274320" indent="-274320"/>
            <a:r>
              <a:rPr lang="en-US" dirty="0"/>
              <a:t>1.  Does it arise out of Rome as the Roman empire is breaking up?  Yes!</a:t>
            </a:r>
          </a:p>
          <a:p>
            <a:pPr marL="274320" indent="-274320"/>
            <a:r>
              <a:rPr lang="en-US" dirty="0"/>
              <a:t>2.  Does it defeat, with the help of Clovis’ and Justinian’s military, three of the other horns? Yes! (The </a:t>
            </a:r>
            <a:r>
              <a:rPr lang="en-US" b="0" dirty="0"/>
              <a:t>Visigoths, the Vandals, and the Ostrogoths). </a:t>
            </a:r>
            <a:endParaRPr lang="en-US" dirty="0"/>
          </a:p>
          <a:p>
            <a:pPr marL="274320" indent="-274320"/>
            <a:r>
              <a:rPr lang="en-US" dirty="0"/>
              <a:t>3.  Does the papal system have a man at its head? Yes! The pope!</a:t>
            </a:r>
          </a:p>
          <a:p>
            <a:pPr marL="274320" indent="-274320"/>
            <a:r>
              <a:rPr lang="en-US" dirty="0"/>
              <a:t>4.  Has his mouth spoken great things and pompous words against the Most High?  Absolutely. Even the titles that the pope takes for himself are blasphemous. (“Vicar of Christ.”  “Holy Father”)</a:t>
            </a:r>
          </a:p>
          <a:p>
            <a:pPr marL="274320" indent="-274320"/>
            <a:r>
              <a:rPr lang="en-US" dirty="0"/>
              <a:t>5.  Has the papal system persecuted Protestant believers? Absolutely.  Millions have been tortured, put on the rack, burned at the stake, martyred for believing the word of God instead of the pope.</a:t>
            </a:r>
          </a:p>
          <a:p>
            <a:pPr marL="274320" indent="-274320"/>
            <a:r>
              <a:rPr lang="en-US" dirty="0"/>
              <a:t>6.  Did the papal system retain power for 3.5 times or 1260 years? Yes from 538 to 1798!</a:t>
            </a:r>
          </a:p>
          <a:p>
            <a:pPr marL="274320" indent="-274320">
              <a:buNone/>
            </a:pPr>
            <a:r>
              <a:rPr lang="en-US" dirty="0"/>
              <a:t>7.  Has the papal system attempted to change times and laws?  They openly admit to transferring the day of worship from Sabbath to Sunday. Also in their catechism they have changed the Ten Commandments, eliminating the second commandment against the worship of images and dividing the tenth commandment against coveting into two.</a:t>
            </a:r>
          </a:p>
          <a:p>
            <a:pPr marL="274320" indent="-274320">
              <a:buNone/>
            </a:pPr>
            <a:r>
              <a:rPr lang="en-US" dirty="0"/>
              <a:t>8.  Just like the iron of Rome extended down to toes of the image, so the Little Horn continues until the divine judgment of God brings him to his end in the end times.  The papal system still exists in a revived form today.  So the Little Horn cannot be one man or one pope but must be the papal system.</a:t>
            </a:r>
          </a:p>
          <a:p>
            <a:pPr marL="274320" indent="-274320">
              <a:buNone/>
            </a:pPr>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519713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For what should we as Christians contend?</a:t>
            </a:r>
          </a:p>
          <a:p>
            <a:pPr marL="274320" indent="-274320"/>
            <a:r>
              <a:rPr lang="en-US" dirty="0"/>
              <a:t>1.  We should contend for the faith once and for all delivered to the saints.</a:t>
            </a:r>
          </a:p>
          <a:p>
            <a:pPr marL="274320" indent="-274320"/>
            <a:r>
              <a:rPr lang="en-US" dirty="0"/>
              <a:t>2.  We should hold fast to and be willing to fight for the apostolic faith.</a:t>
            </a:r>
          </a:p>
          <a:p>
            <a:pPr marL="274320" indent="-274320"/>
            <a:r>
              <a:rPr lang="en-US" dirty="0"/>
              <a:t>3.  Jude says that, back in his day, the Christian faith had been delivered to the saints that made up the Christian church.</a:t>
            </a:r>
          </a:p>
          <a:p>
            <a:pPr marL="274320" indent="-274320"/>
            <a:r>
              <a:rPr lang="en-US" dirty="0"/>
              <a:t>4.  This faith is the faith of Jesus.</a:t>
            </a:r>
          </a:p>
          <a:p>
            <a:pPr marL="274320" indent="-274320"/>
            <a:r>
              <a:rPr lang="en-US" dirty="0"/>
              <a:t>5.  It is the body of doctrines or teachings that Christ and His apostles established.</a:t>
            </a:r>
          </a:p>
          <a:p>
            <a:pPr marL="274320" indent="-274320"/>
            <a:r>
              <a:rPr lang="en-US" dirty="0"/>
              <a:t>6.  It is not to be changed or compromised but to be fought for.</a:t>
            </a:r>
          </a:p>
          <a:p>
            <a:pPr marL="274320" indent="-274320"/>
            <a:r>
              <a:rPr lang="en-US" dirty="0"/>
              <a:t>7.  The center of the Christian faith is salvation by grace alone through faith alone in Christ alone.</a:t>
            </a:r>
          </a:p>
          <a:p>
            <a:pPr marL="274320" indent="-274320"/>
            <a:r>
              <a:rPr lang="en-US" dirty="0"/>
              <a:t>8.  It is righteousness by faith, being justified freely by His grace.</a:t>
            </a:r>
          </a:p>
          <a:p>
            <a:pPr marL="274320" indent="-274320"/>
            <a:r>
              <a:rPr lang="en-US" dirty="0"/>
              <a:t>9.  It is having our sins forgiven by laying them on Christ so that His righteousness can be laid on us.</a:t>
            </a:r>
          </a:p>
          <a:p>
            <a:pPr marL="274320" indent="-274320"/>
            <a:r>
              <a:rPr lang="en-US" dirty="0"/>
              <a:t>10. It is receiving Jesus as both Savior and Lord.</a:t>
            </a:r>
          </a:p>
          <a:p>
            <a:pPr marL="274320" indent="-274320"/>
            <a:r>
              <a:rPr lang="en-US" dirty="0"/>
              <a:t>11. And the faith of Jesus is defined by the inspired scripture not by the decrees of popes or church councils.</a:t>
            </a:r>
          </a:p>
          <a:p>
            <a:pPr marL="274320" indent="-274320"/>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15</a:t>
            </a:fld>
            <a:endParaRPr lang="en-US" dirty="0"/>
          </a:p>
        </p:txBody>
      </p:sp>
    </p:spTree>
    <p:extLst>
      <p:ext uri="{BB962C8B-B14F-4D97-AF65-F5344CB8AC3E}">
        <p14:creationId xmlns:p14="http://schemas.microsoft.com/office/powerpoint/2010/main" val="3480025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0" dirty="0"/>
              <a:t>1.  In context, the 5</a:t>
            </a:r>
            <a:r>
              <a:rPr lang="en-US" b="0" baseline="30000" dirty="0"/>
              <a:t>th</a:t>
            </a:r>
            <a:r>
              <a:rPr lang="en-US" b="0" dirty="0"/>
              <a:t> seal applies particularly to the martyrs of the middle ages.</a:t>
            </a:r>
          </a:p>
          <a:p>
            <a:pPr marL="274320" indent="-274320"/>
            <a:endParaRPr lang="en-US" b="0" dirty="0"/>
          </a:p>
          <a:p>
            <a:pPr marL="274320" indent="-274320"/>
            <a:r>
              <a:rPr lang="en-US" b="1" dirty="0"/>
              <a:t>Q1:  For what were these martyrs slain?</a:t>
            </a:r>
          </a:p>
          <a:p>
            <a:pPr marL="274320" indent="-274320"/>
            <a:r>
              <a:rPr lang="en-US" dirty="0"/>
              <a:t>1.  They were slain for the word of God and the testimony that they held on to.</a:t>
            </a:r>
          </a:p>
          <a:p>
            <a:pPr marL="274320" indent="-274320"/>
            <a:r>
              <a:rPr lang="en-US" dirty="0"/>
              <a:t>2.  In the book of Revelation, God’s true church is described as holding onto the word of God or the commandments of God and the testimony of Jesus or the faith of Jesus.</a:t>
            </a:r>
          </a:p>
          <a:p>
            <a:pPr marL="274320" indent="-274320"/>
            <a:r>
              <a:rPr lang="en-US" dirty="0"/>
              <a:t>3.  This is the two witness theme of the book of Revelation, and we’ll come back to this again as we study the GC.</a:t>
            </a:r>
          </a:p>
          <a:p>
            <a:pPr marL="274320" indent="-274320"/>
            <a:r>
              <a:rPr lang="en-US" dirty="0"/>
              <a:t>4.  Rev 1:9 says that John was exiled to “</a:t>
            </a:r>
            <a:r>
              <a:rPr lang="en-US" b="0" i="0" dirty="0">
                <a:solidFill>
                  <a:srgbClr val="01103A"/>
                </a:solidFill>
                <a:effectLst/>
                <a:highlight>
                  <a:srgbClr val="F8F8DA"/>
                </a:highlight>
                <a:latin typeface="arial" panose="020B0604020202020204" pitchFamily="34" charset="0"/>
              </a:rPr>
              <a:t>Patmos on account of the word of God and the testimony of Jesus.”</a:t>
            </a:r>
          </a:p>
          <a:p>
            <a:pPr marL="274320" indent="-274320"/>
            <a:r>
              <a:rPr lang="en-US" b="0" i="0" dirty="0">
                <a:solidFill>
                  <a:srgbClr val="01103A"/>
                </a:solidFill>
                <a:effectLst/>
                <a:highlight>
                  <a:srgbClr val="F8F8DA"/>
                </a:highlight>
                <a:latin typeface="arial" panose="020B0604020202020204" pitchFamily="34" charset="0"/>
              </a:rPr>
              <a:t>5.  Here in Rev 6:9 the martyrs of the middle ages were slain “for the word of God and the testimony [we could add: of Jesus] that they held onto.</a:t>
            </a:r>
          </a:p>
          <a:p>
            <a:pPr marL="274320" indent="-274320"/>
            <a:r>
              <a:rPr lang="en-US" b="0" i="0" dirty="0">
                <a:solidFill>
                  <a:srgbClr val="01103A"/>
                </a:solidFill>
                <a:effectLst/>
                <a:highlight>
                  <a:srgbClr val="F8F8DA"/>
                </a:highlight>
                <a:latin typeface="arial" panose="020B0604020202020204" pitchFamily="34" charset="0"/>
              </a:rPr>
              <a:t>6.  In Rev 12:17, the dragon goes to make war with the remnant of the woman’s seed “</a:t>
            </a:r>
            <a:r>
              <a:rPr lang="en-US" b="0" i="0" dirty="0">
                <a:solidFill>
                  <a:srgbClr val="01103A"/>
                </a:solidFill>
                <a:effectLst/>
                <a:highlight>
                  <a:srgbClr val="E9EEF1"/>
                </a:highlight>
                <a:latin typeface="arial" panose="020B0604020202020204" pitchFamily="34" charset="0"/>
              </a:rPr>
              <a:t>who keep the commandments of God and hold to the testimony of Jesus.”</a:t>
            </a:r>
          </a:p>
          <a:p>
            <a:pPr marL="274320" indent="-274320"/>
            <a:r>
              <a:rPr lang="en-US" b="0" i="0" dirty="0">
                <a:solidFill>
                  <a:srgbClr val="01103A"/>
                </a:solidFill>
                <a:effectLst/>
                <a:highlight>
                  <a:srgbClr val="E9EEF1"/>
                </a:highlight>
                <a:latin typeface="arial" panose="020B0604020202020204" pitchFamily="34" charset="0"/>
              </a:rPr>
              <a:t>7.  In Rev 14:12, those who avoid the mark of the beast: “keep the commandments of God and the faith of Jesus.”</a:t>
            </a:r>
            <a:endParaRPr lang="en-US" dirty="0"/>
          </a:p>
          <a:p>
            <a:pPr marL="274320" indent="-274320"/>
            <a:r>
              <a:rPr lang="en-US" dirty="0"/>
              <a:t>8.  The commandments of God are like the word of God, and the faith of Jesus is like the testimony of Jesus.</a:t>
            </a:r>
          </a:p>
          <a:p>
            <a:pPr marL="274320" indent="-274320"/>
            <a:r>
              <a:rPr lang="en-US" dirty="0"/>
              <a:t>9.  Together these describe God’s true church as those who hold fast to the Scriptures, both OT and NT.</a:t>
            </a:r>
          </a:p>
          <a:p>
            <a:pPr marL="274320" indent="-274320"/>
            <a:r>
              <a:rPr lang="en-US" dirty="0"/>
              <a:t>10. The OT is the inspired word of God defining the commandments of God; the NT is the inspired testimony of Jesus defining the faith of Jesus.</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3949959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b="1" dirty="0"/>
              <a:t>Q1:  What did Jeremiah do with the word of the Lord.</a:t>
            </a:r>
          </a:p>
          <a:p>
            <a:pPr marL="274320" indent="-274320"/>
            <a:r>
              <a:rPr lang="en-US" dirty="0"/>
              <a:t>1.  He found them and ate them.</a:t>
            </a:r>
          </a:p>
          <a:p>
            <a:pPr marL="274320" indent="-274320"/>
            <a:r>
              <a:rPr lang="en-US" dirty="0"/>
              <a:t>2.  That is obviously a figurative statement. </a:t>
            </a:r>
          </a:p>
          <a:p>
            <a:pPr marL="274320" indent="-274320"/>
            <a:r>
              <a:rPr lang="en-US" dirty="0"/>
              <a:t>3.  What do you think he is saying here?</a:t>
            </a:r>
          </a:p>
          <a:p>
            <a:pPr marL="274320" indent="-274320"/>
            <a:r>
              <a:rPr lang="en-US" dirty="0"/>
              <a:t>4.  He listened to them; he meditated on them; he hid them in his heart; he internalized them.</a:t>
            </a:r>
          </a:p>
          <a:p>
            <a:pPr marL="274320" indent="-274320"/>
            <a:endParaRPr lang="en-US" dirty="0"/>
          </a:p>
          <a:p>
            <a:pPr marL="274320" indent="-274320"/>
            <a:r>
              <a:rPr lang="en-US" b="1" dirty="0"/>
              <a:t>Q2: What did God’s word do for him?</a:t>
            </a:r>
          </a:p>
          <a:p>
            <a:pPr marL="274320" indent="-274320"/>
            <a:r>
              <a:rPr lang="en-US" dirty="0"/>
              <a:t>1.  God’s word became his joy and his delight.</a:t>
            </a:r>
          </a:p>
          <a:p>
            <a:pPr marL="274320" indent="-274320"/>
            <a:r>
              <a:rPr lang="en-US" dirty="0"/>
              <a:t>2.  Do we read God’s word the same way?</a:t>
            </a:r>
          </a:p>
          <a:p>
            <a:pPr marL="274320" indent="-274320"/>
            <a:r>
              <a:rPr lang="en-US" dirty="0"/>
              <a:t>3.  Is God’s word a joy and a delight for you?</a:t>
            </a:r>
          </a:p>
          <a:p>
            <a:pPr marL="274320" indent="-274320"/>
            <a:r>
              <a:rPr lang="en-US" dirty="0"/>
              <a:t>4.  Maybe we need to “eat the word” like Jeremiah.</a:t>
            </a:r>
          </a:p>
          <a:p>
            <a:pPr marL="274320" indent="-274320"/>
            <a:r>
              <a:rPr lang="en-US" dirty="0"/>
              <a:t>5.  When we really understand God’s plan for us and the promises He has made to us, we too should be rejoicing.</a:t>
            </a:r>
          </a:p>
          <a:p>
            <a:pPr marL="274320" indent="-274320"/>
            <a:r>
              <a:rPr lang="en-US" dirty="0"/>
              <a:t>[Go to next slide.]</a:t>
            </a:r>
          </a:p>
          <a:p>
            <a:pPr marL="274320" indent="-274320"/>
            <a:endParaRPr lang="en-US" dirty="0"/>
          </a:p>
          <a:p>
            <a:pPr marL="274320" indent="-274320"/>
            <a:endParaRPr lang="en-US" dirty="0"/>
          </a:p>
          <a:p>
            <a:pPr marL="274320" indent="-274320"/>
            <a:endParaRPr lang="en-US" dirty="0"/>
          </a:p>
          <a:p>
            <a:pPr marL="274320" indent="-274320"/>
            <a:endParaRPr lang="en-US" dirty="0"/>
          </a:p>
          <a:p>
            <a:pPr marL="274320" indent="-274320"/>
            <a:r>
              <a:rPr lang="en-US" dirty="0"/>
              <a:t>Q2:</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182209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b="1" dirty="0"/>
              <a:t>Q1: Let’s review again all the adjectives David uses in this psalm to describe the law of God.</a:t>
            </a:r>
          </a:p>
          <a:p>
            <a:pPr marL="274320" indent="-274320"/>
            <a:r>
              <a:rPr lang="en-US" altLang="en-US" b="0" dirty="0"/>
              <a:t>1.  God’s law is perfect, it is sure, it is right, it is pure, it is clean, it is totally true and righteous.</a:t>
            </a:r>
          </a:p>
          <a:p>
            <a:pPr marL="274320" indent="-274320"/>
            <a:endParaRPr lang="en-US" altLang="en-US" b="0" dirty="0"/>
          </a:p>
          <a:p>
            <a:pPr marL="274320" indent="-274320"/>
            <a:r>
              <a:rPr lang="en-US" altLang="en-US" b="1" dirty="0"/>
              <a:t>Q2: And what is God’s law able to do for us:</a:t>
            </a:r>
          </a:p>
          <a:p>
            <a:pPr marL="274320" indent="-274320"/>
            <a:r>
              <a:rPr lang="en-US" altLang="en-US" b="0" dirty="0"/>
              <a:t>1.  It revives our soul, it makes us wise, it rejoices our hearts, it enlightens our eyes, it endures forever.</a:t>
            </a:r>
          </a:p>
          <a:p>
            <a:pPr marL="274320" indent="-274320"/>
            <a:r>
              <a:rPr lang="en-US" altLang="en-US" b="0" dirty="0"/>
              <a:t>2.  It warns us from evil and brings great reward in obedience.</a:t>
            </a:r>
          </a:p>
          <a:p>
            <a:pPr marL="274320" indent="-274320"/>
            <a:r>
              <a:rPr lang="en-US" altLang="en-US" b="0" dirty="0"/>
              <a:t>3.  No wonder David describes God’s law as being more precious than gold and sweeter than honey. </a:t>
            </a:r>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1821357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is Jesus’ promise to those who are persecuted or even martyred for their faith and fidelity to the word of God?</a:t>
            </a:r>
          </a:p>
          <a:p>
            <a:pPr marL="274320" indent="-274320"/>
            <a:r>
              <a:rPr lang="en-US" dirty="0"/>
              <a:t>1.  Be faithful unto death and I will give you the crown of life.</a:t>
            </a:r>
          </a:p>
          <a:p>
            <a:pPr marL="274320" indent="-274320"/>
            <a:r>
              <a:rPr lang="en-US" dirty="0"/>
              <a:t>2.  You may suffer the first death but I will deliver you from the second death.</a:t>
            </a:r>
          </a:p>
          <a:p>
            <a:pPr marL="274320" indent="-274320"/>
            <a:r>
              <a:rPr lang="en-US" dirty="0"/>
              <a:t>3.  Our lives are in the hands of God, and no one can separate us from the love of God.</a:t>
            </a:r>
          </a:p>
          <a:p>
            <a:pPr marL="274320" indent="-274320"/>
            <a:endParaRPr lang="en-US" dirty="0"/>
          </a:p>
          <a:p>
            <a:pPr marL="274320" indent="-274320"/>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1610958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B2: </a:t>
            </a:r>
          </a:p>
          <a:p>
            <a:pPr marL="274320" indent="-274320"/>
            <a:r>
              <a:rPr lang="en-US" dirty="0"/>
              <a:t>1.  This is part of Jesus’ conversation with Nicodemus.</a:t>
            </a:r>
          </a:p>
          <a:p>
            <a:pPr marL="274320" indent="-274320"/>
            <a:r>
              <a:rPr lang="en-US" dirty="0"/>
              <a:t>2.  You’ll remember that Nicodemus came to Jesus by night and began by complimenting Jesus on His mighty works and miracles.</a:t>
            </a:r>
          </a:p>
          <a:p>
            <a:pPr marL="274320" indent="-274320"/>
            <a:r>
              <a:rPr lang="en-US" dirty="0"/>
              <a:t>3.  Jesus cut to the chase and told him he needed to be born again.</a:t>
            </a:r>
          </a:p>
          <a:p>
            <a:pPr marL="274320" indent="-274320"/>
            <a:r>
              <a:rPr lang="en-US" b="1" dirty="0"/>
              <a:t>John 3:3 KJV</a:t>
            </a:r>
            <a:r>
              <a:rPr lang="en-US" dirty="0"/>
              <a:t> - Jesus answered and said unto him, Verily, verily, I say unto thee, Except a man be born again, he cannot see the kingdom of God.</a:t>
            </a:r>
          </a:p>
          <a:p>
            <a:pPr marL="274320" indent="-274320"/>
            <a:r>
              <a:rPr lang="en-US" dirty="0"/>
              <a:t>4.  And these verses in our memory text introduce to Nicodemus and to us, what we need to do to be born again.</a:t>
            </a:r>
          </a:p>
          <a:p>
            <a:pPr marL="274320" indent="-274320"/>
            <a:r>
              <a:rPr lang="en-US" dirty="0"/>
              <a:t>5.  It is hard to overemphasize the importance of these words that Jesus spoke to Nicodemus.</a:t>
            </a:r>
          </a:p>
          <a:p>
            <a:pPr marL="274320" indent="-274320"/>
            <a:r>
              <a:rPr lang="en-US" dirty="0"/>
              <a:t>6.  These words provide the introduction and the context to John 3:16, that has been describe correctly as the gospel in a nutshell.</a:t>
            </a:r>
          </a:p>
          <a:p>
            <a:pPr marL="274320" indent="-274320"/>
            <a:r>
              <a:rPr lang="en-US" dirty="0"/>
              <a:t>7.  This is Jesus’ clearest teaching on what the gospel is and what it does.</a:t>
            </a:r>
          </a:p>
          <a:p>
            <a:pPr marL="274320" indent="-274320"/>
            <a:endParaRPr lang="en-US" dirty="0"/>
          </a:p>
          <a:p>
            <a:pPr marL="274320" indent="-274320"/>
            <a:r>
              <a:rPr lang="en-US" b="1" dirty="0"/>
              <a:t>B3: </a:t>
            </a:r>
          </a:p>
          <a:p>
            <a:pPr marL="274320" indent="-274320"/>
            <a:r>
              <a:rPr lang="en-US" dirty="0"/>
              <a:t>1.  The people had murmured and complained against God and against Moses and had been disciplined for their sin by encountering fiery serpents that were killing them.</a:t>
            </a:r>
          </a:p>
          <a:p>
            <a:pPr marL="274320" indent="-274320"/>
            <a:r>
              <a:rPr lang="en-US" dirty="0"/>
              <a:t>2.  God instructed Moses to make a bronze serpent, put it on a pole and lift it up before the people.</a:t>
            </a:r>
          </a:p>
          <a:p>
            <a:pPr marL="274320" indent="-274320"/>
            <a:r>
              <a:rPr lang="en-US" b="1" dirty="0"/>
              <a:t>Numbers 21:9 NKJV</a:t>
            </a:r>
            <a:r>
              <a:rPr lang="en-US" dirty="0"/>
              <a:t> - So Moses made a bronze serpent, and put it on a pole; and so it was, if a serpent had bitten anyone, when he looked at the bronze serpent, he lived.</a:t>
            </a:r>
          </a:p>
          <a:p>
            <a:pPr marL="274320" indent="-274320"/>
            <a:endParaRPr lang="en-US" dirty="0"/>
          </a:p>
          <a:p>
            <a:pPr marL="274320" indent="-274320"/>
            <a:r>
              <a:rPr lang="en-US" b="1" dirty="0"/>
              <a:t>B4:</a:t>
            </a:r>
          </a:p>
          <a:p>
            <a:pPr marL="274320" indent="-274320"/>
            <a:r>
              <a:rPr lang="en-US" baseline="0" dirty="0"/>
              <a:t>1.  Jesus is drawing a parallel between Himself and the brass serpent that Moses raised on a pole in the wilderness.</a:t>
            </a:r>
          </a:p>
          <a:p>
            <a:pPr marL="274320" indent="-274320"/>
            <a:r>
              <a:rPr lang="en-US" baseline="0" dirty="0"/>
              <a:t>2.  Those Israelites who had been bitten by poisonous snakes were healed when they looked in faith to that raised serpent.</a:t>
            </a:r>
          </a:p>
          <a:p>
            <a:pPr marL="274320" indent="-274320"/>
            <a:r>
              <a:rPr lang="en-US" dirty="0"/>
              <a:t>3.  Like that brass</a:t>
            </a:r>
            <a:r>
              <a:rPr lang="en-US" baseline="0" dirty="0"/>
              <a:t> serpent, Jesus would be raised on a cross and all who look to Him there would be healed of the snakebite of sin.</a:t>
            </a:r>
          </a:p>
          <a:p>
            <a:pPr marL="274320" indent="-274320"/>
            <a:r>
              <a:rPr lang="en-US" baseline="0" dirty="0"/>
              <a:t>4.  Why would Jesus liken Himself to a serpent, a symbol of Satan and sin?</a:t>
            </a:r>
          </a:p>
          <a:p>
            <a:pPr marL="274320" indent="-274320"/>
            <a:r>
              <a:rPr lang="en-US" baseline="0" dirty="0"/>
              <a:t>5.  Because on the cross, Jesus became sin for us.</a:t>
            </a:r>
          </a:p>
          <a:p>
            <a:pPr marL="274320" indent="-274320"/>
            <a:r>
              <a:rPr lang="en-US" b="1" dirty="0"/>
              <a:t>2 Corinthians 5:21 (NKJV) </a:t>
            </a:r>
            <a:r>
              <a:rPr lang="en-US" dirty="0"/>
              <a:t>For He made Him who knew no sin </a:t>
            </a:r>
            <a:r>
              <a:rPr lang="en-US" i="1" dirty="0"/>
              <a:t>to be</a:t>
            </a:r>
            <a:r>
              <a:rPr lang="en-US" dirty="0"/>
              <a:t> sin for us, that we might become the righteousness of God in Him.</a:t>
            </a:r>
          </a:p>
          <a:p>
            <a:pPr marL="274320" indent="-274320"/>
            <a:r>
              <a:rPr lang="en-US" dirty="0"/>
              <a:t>6.  So here, in a somewhat indirect way,</a:t>
            </a:r>
            <a:r>
              <a:rPr lang="en-US" baseline="0" dirty="0"/>
              <a:t> Jesus is saying that He will die on the cross for our sin so that we can be forgiven by looking to Him in faith.</a:t>
            </a:r>
            <a:endParaRPr lang="en-US" dirty="0"/>
          </a:p>
          <a:p>
            <a:pPr marL="274320" indent="-274320"/>
            <a:endParaRPr lang="en-US" dirty="0"/>
          </a:p>
          <a:p>
            <a:pPr marL="274320" indent="-274320"/>
            <a:r>
              <a:rPr lang="en-US" b="1" dirty="0"/>
              <a:t>B5:</a:t>
            </a:r>
          </a:p>
          <a:p>
            <a:pPr marL="274320" indent="-274320"/>
            <a:r>
              <a:rPr lang="en-US" dirty="0"/>
              <a:t>1.  Jesus offers us eternal life, not just a few more years in the wilderness to eventually die a natural death.</a:t>
            </a:r>
          </a:p>
          <a:p>
            <a:pPr marL="274320" indent="-274320"/>
            <a:r>
              <a:rPr lang="en-US" dirty="0"/>
              <a:t>2.  While Moses brought us the law from Sinai, grace and truth came though Jesus Christ.</a:t>
            </a:r>
          </a:p>
          <a:p>
            <a:pPr marL="274320" indent="-274320"/>
            <a:endParaRPr lang="en-US" dirty="0"/>
          </a:p>
          <a:p>
            <a:pPr marL="274320" indent="-274320"/>
            <a:r>
              <a:rPr lang="en-US" b="1" dirty="0"/>
              <a:t>B6:</a:t>
            </a:r>
          </a:p>
          <a:p>
            <a:pPr marL="274320" indent="-274320"/>
            <a:r>
              <a:rPr lang="en-US" dirty="0"/>
              <a:t>1.  It is only those who believe in Him as their sin bearer that do not perish from the snakebite of sin but have eternal life instead.</a:t>
            </a:r>
          </a:p>
          <a:p>
            <a:pPr marL="274320" indent="-274320"/>
            <a:r>
              <a:rPr lang="en-US" dirty="0"/>
              <a:t>2.  So what Jesus is saying here is that it is insufficient to believe in Jesus as a great man, a wonderful example, a great prophet, a wonderful teacher, or an amazing miracle worker.</a:t>
            </a:r>
          </a:p>
          <a:p>
            <a:pPr marL="274320" indent="-274320"/>
            <a:r>
              <a:rPr lang="en-US" dirty="0"/>
              <a:t>3.  It is insufficient even to believe that He is the Son of God.</a:t>
            </a:r>
          </a:p>
          <a:p>
            <a:pPr marL="274320" indent="-274320"/>
            <a:r>
              <a:rPr lang="en-US" dirty="0"/>
              <a:t>4.  The devils believe and tremble.</a:t>
            </a:r>
          </a:p>
          <a:p>
            <a:pPr marL="274320" indent="-274320"/>
            <a:r>
              <a:rPr lang="en-US" dirty="0"/>
              <a:t>5.  We must believe that Jesus is </a:t>
            </a:r>
            <a:r>
              <a:rPr lang="en-US" b="1" dirty="0"/>
              <a:t>our</a:t>
            </a:r>
            <a:r>
              <a:rPr lang="en-US" dirty="0"/>
              <a:t> sin bearer, that he took </a:t>
            </a:r>
            <a:r>
              <a:rPr lang="en-US" b="1" dirty="0"/>
              <a:t>our</a:t>
            </a:r>
            <a:r>
              <a:rPr lang="en-US" dirty="0"/>
              <a:t> sins and became sin for </a:t>
            </a:r>
            <a:r>
              <a:rPr lang="en-US" b="1" dirty="0"/>
              <a:t>us</a:t>
            </a:r>
            <a:r>
              <a:rPr lang="en-US" dirty="0"/>
              <a:t>.</a:t>
            </a:r>
          </a:p>
          <a:p>
            <a:pPr marL="274320" indent="-274320"/>
            <a:r>
              <a:rPr lang="en-US" dirty="0"/>
              <a:t>6.  And when we believe that His blood cleanses us from all sin and we lay our sin upon Him through confession and repentance, He can then justify us and declare us righteous and grant us eternal life.</a:t>
            </a:r>
          </a:p>
          <a:p>
            <a:pPr marL="274320" indent="-274320"/>
            <a:endParaRPr lang="en-US" dirty="0"/>
          </a:p>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42529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427938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[See notes on linked slide]</a:t>
            </a:r>
          </a:p>
          <a:p>
            <a:pPr marL="274320" indent="-274320"/>
            <a:endParaRPr lang="en-US" dirty="0"/>
          </a:p>
          <a:p>
            <a:pPr marL="274320" indent="-274320"/>
            <a:r>
              <a:rPr lang="en-US" b="1" dirty="0"/>
              <a:t>B2:</a:t>
            </a:r>
          </a:p>
          <a:p>
            <a:pPr marL="274320" indent="-274320"/>
            <a:r>
              <a:rPr lang="en-US" dirty="0"/>
              <a:t>[See notes on linked slide]</a:t>
            </a:r>
          </a:p>
          <a:p>
            <a:pPr marL="274320" indent="-274320"/>
            <a:endParaRPr lang="en-US" dirty="0"/>
          </a:p>
          <a:p>
            <a:pPr marL="274320" indent="-274320"/>
            <a:r>
              <a:rPr lang="en-US" b="1" dirty="0"/>
              <a:t>B3:</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 notes on linked slide]</a:t>
            </a:r>
          </a:p>
          <a:p>
            <a:pPr marL="274320" indent="-274320"/>
            <a:endParaRPr lang="en-US" dirty="0"/>
          </a:p>
          <a:p>
            <a:pPr marL="274320" indent="-274320"/>
            <a:r>
              <a:rPr lang="en-US" b="1" dirty="0"/>
              <a:t>B4:</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 notes on linked slide]</a:t>
            </a:r>
          </a:p>
          <a:p>
            <a:pPr marL="274320" indent="-274320"/>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39476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baseline="0" dirty="0"/>
              <a:t>B1:</a:t>
            </a:r>
          </a:p>
          <a:p>
            <a:pPr marL="274320" indent="-274320"/>
            <a:r>
              <a:rPr lang="en-US" baseline="0" dirty="0"/>
              <a:t>[See notes on linked slide.]</a:t>
            </a:r>
          </a:p>
          <a:p>
            <a:pPr marL="274320" indent="-274320"/>
            <a:endParaRPr lang="en-US" baseline="0" dirty="0"/>
          </a:p>
          <a:p>
            <a:pPr marL="274320" indent="-274320"/>
            <a:r>
              <a:rPr lang="en-US" b="1" baseline="0" dirty="0"/>
              <a:t>B2:</a:t>
            </a:r>
          </a:p>
          <a:p>
            <a:pPr marL="274320" indent="-274320"/>
            <a:r>
              <a:rPr lang="en-US" baseline="0" dirty="0"/>
              <a:t>[See notes on linked slide.]</a:t>
            </a:r>
          </a:p>
          <a:p>
            <a:pPr marL="274320" indent="-274320"/>
            <a:endParaRPr lang="en-US" baseline="0" dirty="0"/>
          </a:p>
          <a:p>
            <a:pPr marL="274320" indent="-274320"/>
            <a:r>
              <a:rPr lang="en-US" baseline="0" dirty="0"/>
              <a:t>B3:</a:t>
            </a:r>
          </a:p>
          <a:p>
            <a:pPr marL="274320" indent="-274320"/>
            <a:r>
              <a:rPr lang="en-US" baseline="0" dirty="0"/>
              <a:t>[Play video on YouTube or download before class and play from video file.]</a:t>
            </a:r>
          </a:p>
          <a:p>
            <a:pPr marL="274320" indent="-274320"/>
            <a:r>
              <a:rPr lang="en-US" b="0" i="0" dirty="0">
                <a:solidFill>
                  <a:srgbClr val="131313"/>
                </a:solidFill>
                <a:effectLst/>
                <a:latin typeface="Roboto" panose="02000000000000000000" pitchFamily="2" charset="0"/>
              </a:rPr>
              <a:t>[Intro from Video.]</a:t>
            </a:r>
          </a:p>
          <a:p>
            <a:pPr marL="274320" indent="-274320"/>
            <a:r>
              <a:rPr lang="en-US" b="0" i="0" dirty="0">
                <a:solidFill>
                  <a:srgbClr val="131313"/>
                </a:solidFill>
                <a:effectLst/>
                <a:latin typeface="Roboto" panose="02000000000000000000" pitchFamily="2" charset="0"/>
              </a:rPr>
              <a:t>Continuing our journey through history, we explore Revelation 12:6 - the Church in the Wilderness - through the experience of the Waldensians. The Waldensians didn't see themselves as reformers needing to be separated from Rome, as they said that they never belonged to it. They have a history dating back several centuries prior, to the time of the Apostolic faith.</a:t>
            </a:r>
            <a:endParaRPr lang="en-US" baseline="0" dirty="0"/>
          </a:p>
          <a:p>
            <a:pPr marL="274320" indent="-274320"/>
            <a:r>
              <a:rPr lang="en-US" baseline="0" dirty="0"/>
              <a:t>[Much more on the Waldensians at LineageJourney.com.]</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aseline="0" dirty="0"/>
              <a:t>1.  In short, the Waldensians were Bible believing Christians.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aseline="0" dirty="0"/>
              <a:t>2.  They fit beautifully into the description of Revelation 12:6 where the woman fled into the wilderness.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aseline="0" dirty="0"/>
              <a:t>3.  They hand copied the Scriptures so that they could give them to those they found that were open to reading the Bible for themselves.</a:t>
            </a:r>
          </a:p>
          <a:p>
            <a:pPr marL="274320" indent="-274320"/>
            <a:r>
              <a:rPr lang="en-US" baseline="0" dirty="0"/>
              <a:t>4.  They believed in the Apostles Creed, essentially all of which we as Adventists can also agree to.</a:t>
            </a:r>
          </a:p>
          <a:p>
            <a:pPr marL="274320" indent="-274320"/>
            <a:r>
              <a:rPr lang="en-US" baseline="0" dirty="0"/>
              <a:t>5.  In the Presbyterian church in which I grew up, we stood and recited the Apostles Creed as part of every worship service.</a:t>
            </a:r>
          </a:p>
          <a:p>
            <a:pPr marL="274320" indent="-274320"/>
            <a:r>
              <a:rPr lang="en-US" baseline="0" dirty="0"/>
              <a:t>6.  They believed that justification from Christ does not require the church.</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aseline="0" dirty="0"/>
              <a:t>7.  They rejected all the inventions of men in the affairs of religion as an unspeakable abomination before God including festival days, vigils of saints, holy-water, abstaining from flesh on certain days, and such like things, but above all, the masses.</a:t>
            </a:r>
          </a:p>
          <a:p>
            <a:pPr marL="274320" indent="-274320"/>
            <a:r>
              <a:rPr lang="en-US" baseline="0" dirty="0"/>
              <a:t>8.  They denied the existence of purgatory and said it was the invention of the antichrist.</a:t>
            </a:r>
          </a:p>
          <a:p>
            <a:pPr marL="274320" indent="-274320"/>
            <a:r>
              <a:rPr lang="en-US" baseline="0" dirty="0"/>
              <a:t>9.  They called the pope the antichrist.</a:t>
            </a:r>
          </a:p>
          <a:p>
            <a:pPr marL="274320" indent="-274320"/>
            <a:r>
              <a:rPr lang="en-US" baseline="0" dirty="0"/>
              <a:t>10. They believed in voluntary poverty.</a:t>
            </a:r>
          </a:p>
          <a:p>
            <a:pPr marL="274320" indent="-274320"/>
            <a:r>
              <a:rPr lang="en-US" baseline="0" dirty="0"/>
              <a:t>11. They believed there should be no additional church officers other than elders and deacons.</a:t>
            </a:r>
          </a:p>
          <a:p>
            <a:pPr marL="274320" indent="-274320"/>
            <a:r>
              <a:rPr lang="en-US" baseline="0" dirty="0"/>
              <a:t>12. They rejected trans substantiation, the teaching that the communion symbols became the actual blood and body of Christ.</a:t>
            </a:r>
          </a:p>
          <a:p>
            <a:pPr marL="274320" indent="-274320"/>
            <a:r>
              <a:rPr lang="en-US" baseline="0" dirty="0"/>
              <a:t>13. They believed in only two sacraments, baptism and the Lord’s Supper.</a:t>
            </a:r>
          </a:p>
          <a:p>
            <a:pPr marL="274320" indent="-274320"/>
            <a:r>
              <a:rPr lang="en-US" baseline="0" dirty="0"/>
              <a:t>14. Unfortunately, they believed in the immortality of the soul and an eternally burning hell.</a:t>
            </a:r>
          </a:p>
          <a:p>
            <a:pPr marL="274320" indent="-274320"/>
            <a:r>
              <a:rPr lang="en-US" baseline="0" dirty="0"/>
              <a:t>15. But as we saw in the video, there is some strong indication that they were Sabbath keepers.</a:t>
            </a:r>
          </a:p>
          <a:p>
            <a:pPr marL="274320" indent="-274320"/>
            <a:r>
              <a:rPr lang="en-US" baseline="0" dirty="0"/>
              <a:t>16. But long before Martin Luther and the reformers of the 16</a:t>
            </a:r>
            <a:r>
              <a:rPr lang="en-US" baseline="30000" dirty="0"/>
              <a:t>th</a:t>
            </a:r>
            <a:r>
              <a:rPr lang="en-US" baseline="0" dirty="0"/>
              <a:t> century, the Waldenses were taking a stand against the compromises and inventions of the Roman Catholic church.</a:t>
            </a:r>
          </a:p>
          <a:p>
            <a:pPr marL="274320" indent="-274320"/>
            <a:r>
              <a:rPr lang="en-US" baseline="0" dirty="0"/>
              <a:t>17. And they suffered mightily from the iron fist of papal Rome as a result.</a:t>
            </a:r>
          </a:p>
          <a:p>
            <a:pPr marL="274320" indent="-274320"/>
            <a:r>
              <a:rPr lang="en-US" baseline="0" dirty="0"/>
              <a:t>18. They were a fulfilment of Daniel’s description of the Little Horn that “he shall wear out the saints of the Most High.” </a:t>
            </a:r>
          </a:p>
          <a:p>
            <a:pPr marL="274320" indent="-274320"/>
            <a:endParaRPr lang="en-US" baseline="0" dirty="0"/>
          </a:p>
          <a:p>
            <a:pPr marL="274320" indent="-274320"/>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43731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endParaRPr lang="en-US" dirty="0"/>
          </a:p>
          <a:p>
            <a:pPr marL="274320" indent="-274320"/>
            <a:r>
              <a:rPr lang="en-US" dirty="0"/>
              <a:t>1.  The morning star is a bright star, perhaps a planet such as Venus, that can still be seen in the sky as it begins to dawn.</a:t>
            </a:r>
          </a:p>
          <a:p>
            <a:pPr marL="274320" indent="-274320"/>
            <a:r>
              <a:rPr lang="en-US" dirty="0"/>
              <a:t>2.  If the Reformation is the dawning of the light of truth upon the Christian world, Wycliffe is credited with shining a lesser light even before Martin Luther’s full protest against Rome.</a:t>
            </a:r>
          </a:p>
          <a:p>
            <a:pPr marL="274320" indent="-274320"/>
            <a:r>
              <a:rPr lang="en-US" dirty="0"/>
              <a:t>3.  Wycliffe’s greatest accomplishment for the English speaking world was to translate the Bible from Latin into English.</a:t>
            </a:r>
          </a:p>
          <a:p>
            <a:pPr marL="274320" indent="-274320"/>
            <a:r>
              <a:rPr lang="en-US" dirty="0"/>
              <a:t>4.  150 years before the dawning of the Protestant Reformation, Wycliffe produced an English translation of the Bible that set the hearts of the English-speaking people on fire.</a:t>
            </a:r>
          </a:p>
          <a:p>
            <a:pPr marL="274320" indent="-274320"/>
            <a:r>
              <a:rPr lang="en-US" dirty="0"/>
              <a:t>5.  This prepared many to stand on the inspired word rather than the perversions of the faith promulgated by the papal system.</a:t>
            </a:r>
          </a:p>
          <a:p>
            <a:pPr marL="274320" indent="-274320"/>
            <a:endParaRPr lang="en-US" dirty="0"/>
          </a:p>
          <a:p>
            <a:pPr marL="274320" indent="-274320"/>
            <a:r>
              <a:rPr lang="en-US" b="1" dirty="0"/>
              <a:t>B2:</a:t>
            </a:r>
          </a:p>
          <a:p>
            <a:pPr marL="274320" indent="-274320"/>
            <a:r>
              <a:rPr lang="en-US" dirty="0"/>
              <a:t>[See notes on linked slides.]</a:t>
            </a:r>
          </a:p>
          <a:p>
            <a:pPr marL="274320" indent="-274320"/>
            <a:endParaRPr lang="en-US" dirty="0"/>
          </a:p>
          <a:p>
            <a:pPr marL="274320" indent="-274320"/>
            <a:r>
              <a:rPr lang="en-US" b="1" dirty="0"/>
              <a:t>B3:</a:t>
            </a:r>
          </a:p>
          <a:p>
            <a:pPr marL="274320" indent="-274320"/>
            <a:r>
              <a:rPr lang="en-US" dirty="0"/>
              <a:t>[See notes on linked slides.]</a:t>
            </a:r>
          </a:p>
          <a:p>
            <a:pPr marL="274320" indent="-274320"/>
            <a:endParaRPr lang="en-US" dirty="0"/>
          </a:p>
          <a:p>
            <a:pPr marL="274320" indent="-274320"/>
            <a:r>
              <a:rPr lang="en-US" b="1" dirty="0"/>
              <a:t>B4:</a:t>
            </a:r>
          </a:p>
          <a:p>
            <a:pPr marL="274320" indent="-274320"/>
            <a:r>
              <a:rPr lang="en-US" dirty="0"/>
              <a:t>1.  There are so many we can only scratch the surface.</a:t>
            </a:r>
          </a:p>
          <a:p>
            <a:pPr marL="274320" indent="-274320"/>
            <a:r>
              <a:rPr lang="en-US" dirty="0"/>
              <a:t>2.  We can start with </a:t>
            </a:r>
            <a:r>
              <a:rPr lang="en-US" b="1" dirty="0"/>
              <a:t>John 3:16 </a:t>
            </a:r>
            <a:r>
              <a:rPr lang="en-US" dirty="0"/>
              <a:t>and our memory text in </a:t>
            </a:r>
            <a:r>
              <a:rPr lang="en-US" b="1" dirty="0"/>
              <a:t>John 3:15</a:t>
            </a:r>
            <a:r>
              <a:rPr lang="en-US" dirty="0"/>
              <a:t> that ends with basically the same words.</a:t>
            </a:r>
          </a:p>
          <a:p>
            <a:pPr marL="274320" indent="-274320"/>
            <a:r>
              <a:rPr lang="en-US" b="1" dirty="0"/>
              <a:t>Romans 6:23 </a:t>
            </a:r>
            <a:r>
              <a:rPr lang="en-US" b="0" dirty="0"/>
              <a:t>For the wages of sin is death, but the gift of God is eternal life through Jesus Christ our Lord.</a:t>
            </a:r>
            <a:endParaRPr lang="en-US" b="1" dirty="0"/>
          </a:p>
          <a:p>
            <a:pPr marL="274320" indent="-274320"/>
            <a:r>
              <a:rPr lang="en-US" b="1" dirty="0"/>
              <a:t>John 11:25-26 ESV </a:t>
            </a:r>
            <a:r>
              <a:rPr lang="en-US" dirty="0"/>
              <a:t>- 25 Jesus said to her, "I am the resurrection and the life. Whoever believes in me, though he die, yet shall he live, 26 and everyone who lives and believes in me shall never die. Do you believe this?"</a:t>
            </a:r>
          </a:p>
          <a:p>
            <a:pPr marL="274320" indent="-274320"/>
            <a:r>
              <a:rPr lang="en-US" b="1" dirty="0"/>
              <a:t>1 John 5:11-12 ESV </a:t>
            </a:r>
            <a:r>
              <a:rPr lang="en-US" dirty="0"/>
              <a:t>- 11 And this is the testimony, that God gave us eternal life, and this life is in his Son. 12 Whoever has the Son has life; whoever does not have the Son of God does not have life.</a:t>
            </a:r>
          </a:p>
          <a:p>
            <a:pPr marL="274320" indent="-274320"/>
            <a:r>
              <a:rPr lang="en-US" dirty="0"/>
              <a:t> </a:t>
            </a:r>
            <a:r>
              <a:rPr lang="en-US" b="1" dirty="0"/>
              <a:t>1 Timothy 6:12 ESV </a:t>
            </a:r>
            <a:r>
              <a:rPr lang="en-US" dirty="0"/>
              <a:t>- 12 Fight the good fight of the faith. Take hold of the eternal life to which you were called...</a:t>
            </a:r>
          </a:p>
          <a:p>
            <a:pPr marL="274320" indent="-274320"/>
            <a:r>
              <a:rPr lang="en-US" dirty="0"/>
              <a:t>1.  There will be persecution in the end times.</a:t>
            </a:r>
          </a:p>
          <a:p>
            <a:pPr marL="274320" indent="-274320"/>
            <a:r>
              <a:rPr lang="en-US" dirty="0"/>
              <a:t>2.  Paul wrote to Timothy these words:</a:t>
            </a:r>
          </a:p>
          <a:p>
            <a:pPr marL="274320" indent="-274320"/>
            <a:r>
              <a:rPr lang="en-US" b="1" dirty="0"/>
              <a:t>2 Timothy 3:12 ESV</a:t>
            </a:r>
            <a:r>
              <a:rPr lang="en-US" dirty="0"/>
              <a:t> - Indeed, all who desire to live a godly life in Christ Jesus will be persecuted,</a:t>
            </a:r>
          </a:p>
          <a:p>
            <a:pPr marL="274320" indent="-274320"/>
            <a:r>
              <a:rPr lang="en-US" dirty="0"/>
              <a:t>3.  But although Satan is determined to do his worst, Christ will do His best.</a:t>
            </a:r>
          </a:p>
          <a:p>
            <a:pPr marL="274320" indent="-274320"/>
            <a:r>
              <a:rPr lang="en-US" dirty="0"/>
              <a:t>4.  Let us not be discouraged if we seem to be losing the battle; Christ has won the war.</a:t>
            </a:r>
          </a:p>
          <a:p>
            <a:pPr marL="274320" indent="-274320"/>
            <a:r>
              <a:rPr lang="en-US" dirty="0"/>
              <a:t>5.  Let us stand with the Waldensians and the Reformers on the inspired word of God and let the chips fall where they may.</a:t>
            </a:r>
          </a:p>
          <a:p>
            <a:pPr marL="274320" indent="-274320"/>
            <a:r>
              <a:rPr lang="en-US" dirty="0"/>
              <a:t>6.  We serve a Savior who has conquered death, and He is able to raise us to eternal life.</a:t>
            </a:r>
          </a:p>
          <a:p>
            <a:pPr marL="274320" indent="-274320"/>
            <a:r>
              <a:rPr lang="en-US" dirty="0"/>
              <a:t>7.  Paul wrote this promise to the Corinthian Christians:</a:t>
            </a:r>
          </a:p>
          <a:p>
            <a:pPr marL="274320" indent="-274320"/>
            <a:r>
              <a:rPr lang="en-US" b="1" dirty="0"/>
              <a:t>2 Corinthians 4:14 ESV</a:t>
            </a:r>
            <a:r>
              <a:rPr lang="en-US" dirty="0"/>
              <a:t> - knowing that he who raised the Lord Jesus will raise us also with Jesus and bring us with you into his presence.</a:t>
            </a:r>
          </a:p>
          <a:p>
            <a:pPr marL="274320" indent="-274320"/>
            <a:r>
              <a:rPr lang="en-US" dirty="0"/>
              <a:t>These are great and precious promises!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964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90327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14218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0698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9951124"/>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412453019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428698456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3672761"/>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3173064101"/>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6.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1751869"/>
      </p:ext>
    </p:extLst>
  </p:cSld>
  <p:clrMap bg1="dk2" tx1="lt1" bg2="dk1" tx2="lt2" accent1="accent1" accent2="accent2" accent3="accent3" accent4="accent4" accent5="accent5" accent6="accent6" hlink="hlink" folHlink="folHlink"/>
  <p:sldLayoutIdLst>
    <p:sldLayoutId id="2147486581" r:id="rId1"/>
    <p:sldLayoutId id="2147486582" r:id="rId2"/>
    <p:sldLayoutId id="2147486583" r:id="rId3"/>
    <p:sldLayoutId id="2147486584" r:id="rId4"/>
    <p:sldLayoutId id="2147486585"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youtube.com/watch?v=VLldz5MlAAE" TargetMode="External"/><Relationship Id="rId5" Type="http://schemas.openxmlformats.org/officeDocument/2006/relationships/slide" Target="slide16.xml"/><Relationship Id="rId4" Type="http://schemas.openxmlformats.org/officeDocument/2006/relationships/slide" Target="slide1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7.xml"/><Relationship Id="rId4" Type="http://schemas.openxmlformats.org/officeDocument/2006/relationships/hyperlink" Target="https://www.youtube.com/watch?v=FcXfwSUo92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FAEF-7E96-4BD6-9FDF-4B611944AD65}"/>
              </a:ext>
            </a:extLst>
          </p:cNvPr>
          <p:cNvSpPr>
            <a:spLocks noGrp="1"/>
          </p:cNvSpPr>
          <p:nvPr>
            <p:ph type="ctrTitle"/>
          </p:nvPr>
        </p:nvSpPr>
        <p:spPr/>
        <p:txBody>
          <a:bodyPr/>
          <a:lstStyle/>
          <a:p>
            <a:r>
              <a:rPr lang="en-US" dirty="0"/>
              <a:t>The Great Controversy</a:t>
            </a:r>
          </a:p>
        </p:txBody>
      </p:sp>
      <p:sp>
        <p:nvSpPr>
          <p:cNvPr id="3" name="Subtitle 2">
            <a:extLst>
              <a:ext uri="{FF2B5EF4-FFF2-40B4-BE49-F238E27FC236}">
                <a16:creationId xmlns:a16="http://schemas.microsoft.com/office/drawing/2014/main" id="{B4E3C7B8-D982-4C44-958A-7A450720603E}"/>
              </a:ext>
            </a:extLst>
          </p:cNvPr>
          <p:cNvSpPr>
            <a:spLocks noGrp="1"/>
          </p:cNvSpPr>
          <p:nvPr>
            <p:ph type="subTitle" idx="1"/>
          </p:nvPr>
        </p:nvSpPr>
        <p:spPr>
          <a:xfrm>
            <a:off x="4191000" y="3581400"/>
            <a:ext cx="4495800" cy="1752600"/>
          </a:xfrm>
        </p:spPr>
        <p:txBody>
          <a:bodyPr/>
          <a:lstStyle/>
          <a:p>
            <a:r>
              <a:rPr lang="en-US" dirty="0"/>
              <a:t>Lesson 4</a:t>
            </a:r>
          </a:p>
          <a:p>
            <a:r>
              <a:rPr lang="en-US" dirty="0"/>
              <a:t>Standing for the Truth</a:t>
            </a:r>
          </a:p>
        </p:txBody>
      </p:sp>
    </p:spTree>
    <p:extLst>
      <p:ext uri="{BB962C8B-B14F-4D97-AF65-F5344CB8AC3E}">
        <p14:creationId xmlns:p14="http://schemas.microsoft.com/office/powerpoint/2010/main" val="196534299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Revelation 12:1-6 ESV</a:t>
            </a:r>
          </a:p>
        </p:txBody>
      </p:sp>
      <p:sp>
        <p:nvSpPr>
          <p:cNvPr id="3" name="Content Placeholder 2"/>
          <p:cNvSpPr>
            <a:spLocks noGrp="1"/>
          </p:cNvSpPr>
          <p:nvPr>
            <p:ph idx="1"/>
          </p:nvPr>
        </p:nvSpPr>
        <p:spPr/>
        <p:txBody>
          <a:bodyPr>
            <a:normAutofit fontScale="70000" lnSpcReduction="20000"/>
          </a:bodyPr>
          <a:lstStyle/>
          <a:p>
            <a:r>
              <a:rPr lang="en-US" dirty="0"/>
              <a:t>And a great sign appeared in heaven: a woman clothed with the sun, with the moon under her feet, and on her head a crown of twelve stars. </a:t>
            </a:r>
            <a:r>
              <a:rPr lang="en-US" baseline="30000" dirty="0"/>
              <a:t>2</a:t>
            </a:r>
            <a:r>
              <a:rPr lang="en-US" dirty="0"/>
              <a:t> She was pregnant and was crying out in birth pains and the agony of giving birth. </a:t>
            </a:r>
            <a:r>
              <a:rPr lang="en-US" baseline="30000" dirty="0"/>
              <a:t>3</a:t>
            </a:r>
            <a:r>
              <a:rPr lang="en-US" dirty="0"/>
              <a:t> And another sign appeared in heaven: behold, a great red dragon, with seven heads and ten horns, and on his heads seven diadems. </a:t>
            </a:r>
            <a:r>
              <a:rPr lang="en-US" baseline="30000" dirty="0"/>
              <a:t>4</a:t>
            </a:r>
            <a:r>
              <a:rPr lang="en-US" dirty="0"/>
              <a:t> His tail swept down a third of the stars of heaven and cast them to the earth. And the dragon stood before the woman who was about to give birth, so that when she bore her child he might devour it. </a:t>
            </a:r>
            <a:r>
              <a:rPr lang="en-US" baseline="30000" dirty="0"/>
              <a:t>5</a:t>
            </a:r>
            <a:r>
              <a:rPr lang="en-US" dirty="0"/>
              <a:t> She gave birth to a male child, one who is to rule all the nations with a rod of iron, but her child was caught up to God and to his throne, </a:t>
            </a:r>
            <a:r>
              <a:rPr lang="en-US" baseline="30000" dirty="0"/>
              <a:t>6</a:t>
            </a:r>
            <a:r>
              <a:rPr lang="en-US" dirty="0"/>
              <a:t> and the woman fled into the wilderness, where she has a place prepared by God, in which she is to be nourished for 1,260 days.  [</a:t>
            </a:r>
            <a:r>
              <a:rPr lang="en-US" dirty="0">
                <a:hlinkClick r:id="rId3" action="ppaction://hlinksldjump"/>
              </a:rPr>
              <a:t>R</a:t>
            </a:r>
            <a:r>
              <a:rPr lang="en-US" dirty="0"/>
              <a:t>]</a:t>
            </a:r>
          </a:p>
          <a:p>
            <a:endParaRPr lang="en-US" dirty="0"/>
          </a:p>
          <a:p>
            <a:endParaRPr lang="en-US" dirty="0"/>
          </a:p>
          <a:p>
            <a:endParaRPr lang="en-US" dirty="0"/>
          </a:p>
        </p:txBody>
      </p:sp>
    </p:spTree>
    <p:extLst>
      <p:ext uri="{BB962C8B-B14F-4D97-AF65-F5344CB8AC3E}">
        <p14:creationId xmlns:p14="http://schemas.microsoft.com/office/powerpoint/2010/main" val="646169786"/>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944C6-DBCB-4884-B5E3-86B6EE0305A4}"/>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Numbers 14:34 NKJV</a:t>
            </a:r>
          </a:p>
        </p:txBody>
      </p:sp>
      <p:sp>
        <p:nvSpPr>
          <p:cNvPr id="3" name="Content Placeholder 2">
            <a:extLst>
              <a:ext uri="{FF2B5EF4-FFF2-40B4-BE49-F238E27FC236}">
                <a16:creationId xmlns:a16="http://schemas.microsoft.com/office/drawing/2014/main" id="{7F48708D-DC67-46C9-B629-B6B0FA8C18CD}"/>
              </a:ext>
            </a:extLst>
          </p:cNvPr>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According to the number of the days in which you spied out the land, forty days, for each day you shall bear your guilt one year, namely forty years, and you shall know My rejection.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3737270791"/>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800B9-05B8-4145-96BC-C96784C51AB7}"/>
              </a:ext>
            </a:extLst>
          </p:cNvPr>
          <p:cNvSpPr>
            <a:spLocks noGrp="1"/>
          </p:cNvSpPr>
          <p:nvPr>
            <p:ph type="title"/>
          </p:nvPr>
        </p:nvSpPr>
        <p:spPr/>
        <p:txBody>
          <a:bodyPr/>
          <a:lstStyle/>
          <a:p>
            <a:r>
              <a:rPr lang="en-US" dirty="0"/>
              <a:t>Prophetic Time in Daniel  [</a:t>
            </a:r>
            <a:r>
              <a:rPr lang="en-US" dirty="0">
                <a:hlinkClick r:id="rId3" action="ppaction://hlinksldjump"/>
              </a:rPr>
              <a:t>R</a:t>
            </a:r>
            <a:r>
              <a:rPr lang="en-US" dirty="0"/>
              <a:t>]</a:t>
            </a:r>
          </a:p>
        </p:txBody>
      </p:sp>
      <p:pic>
        <p:nvPicPr>
          <p:cNvPr id="5" name="Content Placeholder 4">
            <a:extLst>
              <a:ext uri="{FF2B5EF4-FFF2-40B4-BE49-F238E27FC236}">
                <a16:creationId xmlns:a16="http://schemas.microsoft.com/office/drawing/2014/main" id="{E82BCB24-CA35-40A5-B4E8-2C69AFB330D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1700" y="1722438"/>
            <a:ext cx="9060599" cy="4879798"/>
          </a:xfrm>
        </p:spPr>
      </p:pic>
    </p:spTree>
    <p:extLst>
      <p:ext uri="{BB962C8B-B14F-4D97-AF65-F5344CB8AC3E}">
        <p14:creationId xmlns:p14="http://schemas.microsoft.com/office/powerpoint/2010/main" val="1579215861"/>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36712-2D8C-4DCF-93BD-130E3EEBB554}"/>
              </a:ext>
            </a:extLst>
          </p:cNvPr>
          <p:cNvSpPr>
            <a:spLocks noGrp="1"/>
          </p:cNvSpPr>
          <p:nvPr>
            <p:ph type="title"/>
          </p:nvPr>
        </p:nvSpPr>
        <p:spPr/>
        <p:txBody>
          <a:bodyPr/>
          <a:lstStyle/>
          <a:p>
            <a:r>
              <a:rPr lang="en-US" dirty="0"/>
              <a:t>Identification of the Little Horn</a:t>
            </a:r>
          </a:p>
        </p:txBody>
      </p:sp>
      <p:sp>
        <p:nvSpPr>
          <p:cNvPr id="3" name="Content Placeholder 2">
            <a:extLst>
              <a:ext uri="{FF2B5EF4-FFF2-40B4-BE49-F238E27FC236}">
                <a16:creationId xmlns:a16="http://schemas.microsoft.com/office/drawing/2014/main" id="{4DE5E649-4929-429E-9EA9-8227F6341B89}"/>
              </a:ext>
            </a:extLst>
          </p:cNvPr>
          <p:cNvSpPr>
            <a:spLocks noGrp="1"/>
          </p:cNvSpPr>
          <p:nvPr>
            <p:ph idx="1"/>
          </p:nvPr>
        </p:nvSpPr>
        <p:spPr/>
        <p:txBody>
          <a:bodyPr>
            <a:normAutofit fontScale="92500" lnSpcReduction="10000"/>
          </a:bodyPr>
          <a:lstStyle/>
          <a:p>
            <a:pPr marL="514350" indent="-514350">
              <a:buFont typeface="+mj-lt"/>
              <a:buAutoNum type="arabicPeriod"/>
            </a:pPr>
            <a:r>
              <a:rPr lang="en-US" dirty="0"/>
              <a:t>Arises among the 10 horns of the 4th beast</a:t>
            </a:r>
          </a:p>
          <a:p>
            <a:pPr marL="514350" indent="-514350">
              <a:buFont typeface="+mj-lt"/>
              <a:buAutoNum type="arabicPeriod"/>
            </a:pPr>
            <a:r>
              <a:rPr lang="en-US" dirty="0"/>
              <a:t>Three horns to be plucked up before it.</a:t>
            </a:r>
          </a:p>
          <a:p>
            <a:pPr marL="514350" indent="-514350">
              <a:buFont typeface="+mj-lt"/>
              <a:buAutoNum type="arabicPeriod"/>
            </a:pPr>
            <a:r>
              <a:rPr lang="en-US" dirty="0"/>
              <a:t>Has eyes like a man.</a:t>
            </a:r>
          </a:p>
          <a:p>
            <a:pPr marL="514350" indent="-514350">
              <a:buFont typeface="+mj-lt"/>
              <a:buAutoNum type="arabicPeriod"/>
            </a:pPr>
            <a:r>
              <a:rPr lang="en-US" dirty="0"/>
              <a:t>Has a mouth speaking great things against the Most High</a:t>
            </a:r>
          </a:p>
          <a:p>
            <a:pPr marL="514350" indent="-514350">
              <a:buFont typeface="+mj-lt"/>
              <a:buAutoNum type="arabicPeriod"/>
            </a:pPr>
            <a:r>
              <a:rPr lang="en-US" dirty="0"/>
              <a:t>Persecutes the saints of the Most High</a:t>
            </a:r>
          </a:p>
          <a:p>
            <a:pPr marL="514350" indent="-514350">
              <a:buFont typeface="+mj-lt"/>
              <a:buAutoNum type="arabicPeriod"/>
            </a:pPr>
            <a:r>
              <a:rPr lang="en-US" dirty="0"/>
              <a:t>Has dominion for a period of 3.5 times</a:t>
            </a:r>
          </a:p>
          <a:p>
            <a:pPr marL="514350" indent="-514350">
              <a:buFont typeface="+mj-lt"/>
              <a:buAutoNum type="arabicPeriod"/>
            </a:pPr>
            <a:r>
              <a:rPr lang="en-US" dirty="0"/>
              <a:t>Attempts to change times and laws</a:t>
            </a:r>
          </a:p>
          <a:p>
            <a:pPr marL="514350" indent="-514350">
              <a:buFont typeface="+mj-lt"/>
              <a:buAutoNum type="arabicPeriod"/>
            </a:pPr>
            <a:r>
              <a:rPr lang="en-US" dirty="0"/>
              <a:t>Destroyed by end time divine judgment.  [</a:t>
            </a:r>
            <a:r>
              <a:rPr lang="en-US" dirty="0">
                <a:hlinkClick r:id="rId3" action="ppaction://hlinksldjump"/>
              </a:rPr>
              <a:t>R</a:t>
            </a:r>
            <a:r>
              <a:rPr lang="en-US" dirty="0"/>
              <a:t>]</a:t>
            </a:r>
          </a:p>
        </p:txBody>
      </p:sp>
    </p:spTree>
    <p:extLst>
      <p:ext uri="{BB962C8B-B14F-4D97-AF65-F5344CB8AC3E}">
        <p14:creationId xmlns:p14="http://schemas.microsoft.com/office/powerpoint/2010/main" val="2996589481"/>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Jude 1:3 ESV</a:t>
            </a:r>
          </a:p>
        </p:txBody>
      </p:sp>
      <p:sp>
        <p:nvSpPr>
          <p:cNvPr id="3" name="Content Placeholder 2"/>
          <p:cNvSpPr>
            <a:spLocks noGrp="1"/>
          </p:cNvSpPr>
          <p:nvPr>
            <p:ph idx="1"/>
          </p:nvPr>
        </p:nvSpPr>
        <p:spPr/>
        <p:txBody>
          <a:bodyPr>
            <a:normAutofit/>
          </a:bodyPr>
          <a:lstStyle/>
          <a:p>
            <a:r>
              <a:rPr lang="en-US" dirty="0"/>
              <a:t>Beloved, although I was very eager to write to you about our common salvation, I found it necessary to write appealing to you to contend for the faith that was once for all delivered to the saints.  [</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1975739566"/>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Revelation 6:9 KJV</a:t>
            </a:r>
          </a:p>
        </p:txBody>
      </p:sp>
      <p:sp>
        <p:nvSpPr>
          <p:cNvPr id="3" name="Content Placeholder 2"/>
          <p:cNvSpPr>
            <a:spLocks noGrp="1"/>
          </p:cNvSpPr>
          <p:nvPr>
            <p:ph idx="1"/>
          </p:nvPr>
        </p:nvSpPr>
        <p:spPr/>
        <p:txBody>
          <a:bodyPr>
            <a:normAutofit/>
          </a:bodyPr>
          <a:lstStyle/>
          <a:p>
            <a:r>
              <a:rPr lang="en-US" dirty="0"/>
              <a:t>And when he had opened the fifth seal, I saw under the altar the souls of them that were slain for the word of God, and for the testimony which they held:  [</a:t>
            </a:r>
            <a:r>
              <a:rPr lang="en-US" dirty="0">
                <a:hlinkClick r:id="rId3" action="ppaction://hlinksldjump"/>
              </a:rPr>
              <a:t>R</a:t>
            </a:r>
            <a:r>
              <a:rPr lang="en-US" dirty="0"/>
              <a:t>]</a:t>
            </a:r>
          </a:p>
        </p:txBody>
      </p:sp>
    </p:spTree>
    <p:extLst>
      <p:ext uri="{BB962C8B-B14F-4D97-AF65-F5344CB8AC3E}">
        <p14:creationId xmlns:p14="http://schemas.microsoft.com/office/powerpoint/2010/main" val="1803471036"/>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Jeremiah 15:16 ESV</a:t>
            </a:r>
          </a:p>
        </p:txBody>
      </p:sp>
      <p:sp>
        <p:nvSpPr>
          <p:cNvPr id="3" name="Content Placeholder 2"/>
          <p:cNvSpPr>
            <a:spLocks noGrp="1"/>
          </p:cNvSpPr>
          <p:nvPr>
            <p:ph idx="1"/>
          </p:nvPr>
        </p:nvSpPr>
        <p:spPr/>
        <p:txBody>
          <a:bodyPr>
            <a:normAutofit/>
          </a:bodyPr>
          <a:lstStyle/>
          <a:p>
            <a:r>
              <a:rPr lang="en-US" dirty="0"/>
              <a:t>Your words were found, and I ate them, and your words became to me a joy and the delight of my heart, for I am called by your name, O LORD, God of hosts.  </a:t>
            </a:r>
          </a:p>
          <a:p>
            <a:endParaRPr lang="en-US" dirty="0"/>
          </a:p>
        </p:txBody>
      </p:sp>
    </p:spTree>
    <p:extLst>
      <p:ext uri="{BB962C8B-B14F-4D97-AF65-F5344CB8AC3E}">
        <p14:creationId xmlns:p14="http://schemas.microsoft.com/office/powerpoint/2010/main" val="3574443384"/>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Psalm 19:7-11 ESV</a:t>
            </a:r>
          </a:p>
        </p:txBody>
      </p:sp>
      <p:sp>
        <p:nvSpPr>
          <p:cNvPr id="3" name="Content Placeholder 2"/>
          <p:cNvSpPr>
            <a:spLocks noGrp="1"/>
          </p:cNvSpPr>
          <p:nvPr>
            <p:ph idx="1"/>
          </p:nvPr>
        </p:nvSpPr>
        <p:spPr/>
        <p:txBody>
          <a:bodyPr>
            <a:normAutofit fontScale="85000" lnSpcReduction="20000"/>
          </a:bodyPr>
          <a:lstStyle/>
          <a:p>
            <a:r>
              <a:rPr lang="en-US" dirty="0"/>
              <a:t>The law of the LORD is perfect, reviving the soul; the testimony of the LORD is sure, making wise the simple; 8 the precepts of the LORD are right, rejoicing the heart; the commandment of the LORD is pure, enlightening the eyes; 9 the fear of the LORD is clean, enduring forever; the rules of the LORD are true, and righteous altogether. 10 More to be desired are they than gold, even much fine gold; sweeter also than honey and drippings of the honeycomb. 11 Moreover, by them is your servant warned; in keeping them there is great reward. [</a:t>
            </a:r>
            <a:r>
              <a:rPr lang="en-US" dirty="0">
                <a:hlinkClick r:id="rId3" action="ppaction://hlinksldjump"/>
              </a:rPr>
              <a:t>R</a:t>
            </a:r>
            <a:r>
              <a:rPr lang="en-US" dirty="0"/>
              <a:t>]</a:t>
            </a:r>
          </a:p>
        </p:txBody>
      </p:sp>
    </p:spTree>
    <p:extLst>
      <p:ext uri="{BB962C8B-B14F-4D97-AF65-F5344CB8AC3E}">
        <p14:creationId xmlns:p14="http://schemas.microsoft.com/office/powerpoint/2010/main" val="4252362723"/>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Revelation 2:10-11 ESV</a:t>
            </a:r>
          </a:p>
        </p:txBody>
      </p:sp>
      <p:sp>
        <p:nvSpPr>
          <p:cNvPr id="3" name="Content Placeholder 2"/>
          <p:cNvSpPr>
            <a:spLocks noGrp="1"/>
          </p:cNvSpPr>
          <p:nvPr>
            <p:ph idx="1"/>
          </p:nvPr>
        </p:nvSpPr>
        <p:spPr/>
        <p:txBody>
          <a:bodyPr>
            <a:normAutofit lnSpcReduction="10000"/>
          </a:bodyPr>
          <a:lstStyle/>
          <a:p>
            <a:r>
              <a:rPr lang="en-US" dirty="0"/>
              <a:t>Do not fear what you are about to suffer. Behold, the devil is about to throw some of you into prison, that you may be tested, and for ten days you will have tribulation. Be faithful unto death, and I will give you the crown of life. </a:t>
            </a:r>
            <a:r>
              <a:rPr lang="en-US" baseline="30000" dirty="0"/>
              <a:t>11</a:t>
            </a:r>
            <a:r>
              <a:rPr lang="en-US" dirty="0"/>
              <a:t> He who has an ear, let him hear what the Spirit says to the churches. The one who conquers will not be hurt by the second death.'  [</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517455009"/>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E8337-1295-6BFE-02A6-02266CC0BE21}"/>
              </a:ext>
            </a:extLst>
          </p:cNvPr>
          <p:cNvSpPr>
            <a:spLocks noGrp="1"/>
          </p:cNvSpPr>
          <p:nvPr>
            <p:ph type="title"/>
          </p:nvPr>
        </p:nvSpPr>
        <p:spPr/>
        <p:txBody>
          <a:bodyPr/>
          <a:lstStyle/>
          <a:p>
            <a:r>
              <a:rPr lang="en-US" dirty="0"/>
              <a:t>Memory Text</a:t>
            </a:r>
            <a:br>
              <a:rPr lang="en-US" dirty="0"/>
            </a:br>
            <a:r>
              <a:rPr lang="en-US" dirty="0">
                <a:effectLst>
                  <a:outerShdw blurRad="38100" dist="38100" dir="2700000" algn="tl">
                    <a:srgbClr val="000000">
                      <a:alpha val="43137"/>
                    </a:srgbClr>
                  </a:outerShdw>
                </a:effectLst>
              </a:rPr>
              <a:t>John 3:14-15 NKJV</a:t>
            </a:r>
            <a:endParaRPr lang="en-US" dirty="0"/>
          </a:p>
        </p:txBody>
      </p:sp>
      <p:sp>
        <p:nvSpPr>
          <p:cNvPr id="3" name="Content Placeholder 2">
            <a:extLst>
              <a:ext uri="{FF2B5EF4-FFF2-40B4-BE49-F238E27FC236}">
                <a16:creationId xmlns:a16="http://schemas.microsoft.com/office/drawing/2014/main" id="{5878836B-9098-834E-BFFC-CD3C5E6B1188}"/>
              </a:ext>
            </a:extLst>
          </p:cNvPr>
          <p:cNvSpPr>
            <a:spLocks noGrp="1"/>
          </p:cNvSpPr>
          <p:nvPr>
            <p:ph idx="1"/>
          </p:nvPr>
        </p:nvSpPr>
        <p:spPr>
          <a:xfrm>
            <a:off x="3505200" y="1676400"/>
            <a:ext cx="5562600" cy="5181600"/>
          </a:xfrm>
        </p:spPr>
        <p:txBody>
          <a:bodyPr>
            <a:normAutofit fontScale="70000" lnSpcReduction="20000"/>
          </a:bodyPr>
          <a:lstStyle/>
          <a:p>
            <a:r>
              <a:rPr lang="en-US" dirty="0">
                <a:effectLst>
                  <a:outerShdw blurRad="38100" dist="38100" dir="2700000" algn="tl">
                    <a:srgbClr val="000000">
                      <a:alpha val="43137"/>
                    </a:srgbClr>
                  </a:outerShdw>
                </a:effectLst>
              </a:rPr>
              <a:t>"And as Moses lifted up the serpent in the wilderness, even so must the Son of Man be lifted up, </a:t>
            </a:r>
            <a:r>
              <a:rPr lang="en-US" baseline="30000" dirty="0">
                <a:effectLst>
                  <a:outerShdw blurRad="38100" dist="38100" dir="2700000" algn="tl">
                    <a:srgbClr val="000000">
                      <a:alpha val="43137"/>
                    </a:srgbClr>
                  </a:outerShdw>
                </a:effectLst>
              </a:rPr>
              <a:t>15</a:t>
            </a:r>
            <a:r>
              <a:rPr lang="en-US" dirty="0">
                <a:effectLst>
                  <a:outerShdw blurRad="38100" dist="38100" dir="2700000" algn="tl">
                    <a:srgbClr val="000000">
                      <a:alpha val="43137"/>
                    </a:srgbClr>
                  </a:outerShdw>
                </a:effectLst>
              </a:rPr>
              <a:t> "that whoever believes in Him should not perish but have eternal life.</a:t>
            </a:r>
          </a:p>
          <a:p>
            <a:r>
              <a:rPr lang="en-US" dirty="0">
                <a:effectLst>
                  <a:outerShdw blurRad="38100" dist="38100" dir="2700000" algn="tl">
                    <a:srgbClr val="000000">
                      <a:alpha val="43137"/>
                    </a:srgbClr>
                  </a:outerShdw>
                </a:effectLst>
              </a:rPr>
              <a:t>To whom is Jesus speaking these words?</a:t>
            </a:r>
          </a:p>
          <a:p>
            <a:r>
              <a:rPr lang="en-US" dirty="0">
                <a:effectLst>
                  <a:outerShdw blurRad="38100" dist="38100" dir="2700000" algn="tl">
                    <a:srgbClr val="000000">
                      <a:alpha val="43137"/>
                    </a:srgbClr>
                  </a:outerShdw>
                </a:effectLst>
              </a:rPr>
              <a:t>What happened in the wilderness that caused Moses to lift up a pole with a serpent on it?</a:t>
            </a:r>
          </a:p>
          <a:p>
            <a:r>
              <a:rPr lang="en-US" dirty="0">
                <a:effectLst>
                  <a:outerShdw blurRad="38100" dist="38100" dir="2700000" algn="tl">
                    <a:srgbClr val="000000">
                      <a:alpha val="43137"/>
                    </a:srgbClr>
                  </a:outerShdw>
                </a:effectLst>
              </a:rPr>
              <a:t>Why would Jesus, the Son of Man, liken Himself to a serpent on a pole?</a:t>
            </a:r>
          </a:p>
          <a:p>
            <a:r>
              <a:rPr lang="en-US" dirty="0">
                <a:effectLst>
                  <a:outerShdw blurRad="38100" dist="38100" dir="2700000" algn="tl">
                    <a:srgbClr val="000000">
                      <a:alpha val="43137"/>
                    </a:srgbClr>
                  </a:outerShdw>
                </a:effectLst>
              </a:rPr>
              <a:t>What can Jesus offer those who look to Him in faith that Moses could not offer?</a:t>
            </a:r>
          </a:p>
          <a:p>
            <a:r>
              <a:rPr lang="en-US" dirty="0">
                <a:effectLst>
                  <a:outerShdw blurRad="38100" dist="38100" dir="2700000" algn="tl">
                    <a:srgbClr val="000000">
                      <a:alpha val="43137"/>
                    </a:srgbClr>
                  </a:outerShdw>
                </a:effectLst>
              </a:rPr>
              <a:t>Taking verses 14 and 15 together, what is the context for believing in Jesus, the Son of Man?  What must we believe about Him?</a:t>
            </a:r>
          </a:p>
          <a:p>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1762067"/>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0D36-2388-AC08-4334-6384730549FA}"/>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B8E8C4C-98C0-09F3-CBC8-6C9F13747735}"/>
              </a:ext>
            </a:extLst>
          </p:cNvPr>
          <p:cNvSpPr>
            <a:spLocks noGrp="1"/>
          </p:cNvSpPr>
          <p:nvPr>
            <p:ph idx="1"/>
          </p:nvPr>
        </p:nvSpPr>
        <p:spPr>
          <a:xfrm>
            <a:off x="3505200" y="1676400"/>
            <a:ext cx="5638800" cy="5181600"/>
          </a:xfrm>
        </p:spPr>
        <p:txBody>
          <a:bodyPr>
            <a:normAutofit fontScale="77500" lnSpcReduction="20000"/>
          </a:bodyPr>
          <a:lstStyle/>
          <a:p>
            <a:r>
              <a:rPr lang="en-US" dirty="0"/>
              <a:t>Following the conversion of Constantine and the compromise with paganism, God’s faithful remnant church that held to biblical truth was persecuted by the compromised Roman church led by the papal system.  This papal power persecuted the remnant in the wilderness for 1,260 years but could not stamp out those who were faithful to the word of God.  </a:t>
            </a:r>
          </a:p>
          <a:p>
            <a:pPr lvl="1"/>
            <a:r>
              <a:rPr lang="en-US" dirty="0"/>
              <a:t>Rise of the Little Horn</a:t>
            </a:r>
          </a:p>
          <a:p>
            <a:pPr lvl="1"/>
            <a:r>
              <a:rPr lang="en-US" dirty="0"/>
              <a:t>Persecuted Saints</a:t>
            </a:r>
          </a:p>
          <a:p>
            <a:pPr lvl="1"/>
            <a:r>
              <a:rPr lang="en-US" dirty="0"/>
              <a:t>Reformation’s Morning Star</a:t>
            </a:r>
          </a:p>
          <a:p>
            <a:pPr lvl="1"/>
            <a:r>
              <a:rPr lang="en-US" dirty="0"/>
              <a:t>Summary</a:t>
            </a:r>
          </a:p>
        </p:txBody>
      </p:sp>
    </p:spTree>
    <p:extLst>
      <p:ext uri="{BB962C8B-B14F-4D97-AF65-F5344CB8AC3E}">
        <p14:creationId xmlns:p14="http://schemas.microsoft.com/office/powerpoint/2010/main" val="3550073823"/>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Rise of the Little Horn</a:t>
            </a:r>
          </a:p>
        </p:txBody>
      </p:sp>
      <p:sp>
        <p:nvSpPr>
          <p:cNvPr id="3" name="Content Placeholder 2"/>
          <p:cNvSpPr>
            <a:spLocks noGrp="1"/>
          </p:cNvSpPr>
          <p:nvPr>
            <p:ph idx="1"/>
          </p:nvPr>
        </p:nvSpPr>
        <p:spPr/>
        <p:txBody>
          <a:bodyPr>
            <a:normAutofit fontScale="85000" lnSpcReduction="10000"/>
          </a:bodyPr>
          <a:lstStyle/>
          <a:p>
            <a:r>
              <a:rPr lang="en-US" dirty="0"/>
              <a:t>What does Revelation 12 predict about God’s pure church after the ascension of Jesus?  (</a:t>
            </a:r>
            <a:r>
              <a:rPr lang="en-US" dirty="0">
                <a:hlinkClick r:id="rId4" action="ppaction://hlinksldjump"/>
              </a:rPr>
              <a:t>Rev 12:1-6</a:t>
            </a:r>
            <a:r>
              <a:rPr lang="en-US" dirty="0"/>
              <a:t>)</a:t>
            </a:r>
          </a:p>
          <a:p>
            <a:r>
              <a:rPr lang="en-US" dirty="0"/>
              <a:t>What principle can we apply to understand the time periods of apocalyptic prophecy? (</a:t>
            </a:r>
            <a:r>
              <a:rPr lang="en-US" dirty="0">
                <a:hlinkClick r:id="rId5" action="ppaction://hlinksldjump"/>
              </a:rPr>
              <a:t>Num 14:34</a:t>
            </a:r>
            <a:r>
              <a:rPr lang="en-US" dirty="0"/>
              <a:t>)</a:t>
            </a:r>
          </a:p>
          <a:p>
            <a:r>
              <a:rPr lang="en-US" dirty="0"/>
              <a:t>What prophetic time periods become clear with this key?  [</a:t>
            </a:r>
            <a:r>
              <a:rPr lang="en-US" dirty="0">
                <a:hlinkClick r:id="rId6" action="ppaction://hlinksldjump"/>
              </a:rPr>
              <a:t>Prophetic Time</a:t>
            </a:r>
            <a:r>
              <a:rPr lang="en-US" dirty="0"/>
              <a:t>]</a:t>
            </a:r>
          </a:p>
          <a:p>
            <a:r>
              <a:rPr lang="en-US" dirty="0"/>
              <a:t>What did Daniel predict about the rise of the Little Horn? [</a:t>
            </a:r>
            <a:r>
              <a:rPr lang="en-US" dirty="0">
                <a:hlinkClick r:id="rId7" action="ppaction://hlinksldjump"/>
              </a:rPr>
              <a:t>Little Horn</a:t>
            </a:r>
            <a:r>
              <a:rPr lang="en-US" dirty="0"/>
              <a:t>]</a:t>
            </a:r>
          </a:p>
          <a:p>
            <a:endParaRPr lang="en-US" dirty="0"/>
          </a:p>
          <a:p>
            <a:endParaRPr lang="en-US" dirty="0"/>
          </a:p>
        </p:txBody>
      </p:sp>
    </p:spTree>
    <p:extLst>
      <p:ext uri="{BB962C8B-B14F-4D97-AF65-F5344CB8AC3E}">
        <p14:creationId xmlns:p14="http://schemas.microsoft.com/office/powerpoint/2010/main" val="2762125266"/>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Persecuted Saints</a:t>
            </a:r>
          </a:p>
        </p:txBody>
      </p:sp>
      <p:sp>
        <p:nvSpPr>
          <p:cNvPr id="3" name="Content Placeholder 2"/>
          <p:cNvSpPr>
            <a:spLocks noGrp="1"/>
          </p:cNvSpPr>
          <p:nvPr>
            <p:ph idx="1"/>
          </p:nvPr>
        </p:nvSpPr>
        <p:spPr/>
        <p:txBody>
          <a:bodyPr>
            <a:normAutofit fontScale="92500" lnSpcReduction="20000"/>
          </a:bodyPr>
          <a:lstStyle/>
          <a:p>
            <a:r>
              <a:rPr lang="en-US" dirty="0"/>
              <a:t>What identifying marks of Gods true church did Jude define? (</a:t>
            </a:r>
            <a:r>
              <a:rPr lang="en-US" dirty="0">
                <a:hlinkClick r:id="rId4" action="ppaction://hlinksldjump"/>
              </a:rPr>
              <a:t>Jude 1:3</a:t>
            </a:r>
            <a:r>
              <a:rPr lang="en-US" dirty="0"/>
              <a:t>)</a:t>
            </a:r>
          </a:p>
          <a:p>
            <a:r>
              <a:rPr lang="en-US" dirty="0"/>
              <a:t>How does John in Revelation describe what the martyrs held on to and were willing to die for? (</a:t>
            </a:r>
            <a:r>
              <a:rPr lang="en-US" dirty="0">
                <a:hlinkClick r:id="rId5" action="ppaction://hlinksldjump"/>
              </a:rPr>
              <a:t>Rev 6:9</a:t>
            </a:r>
            <a:r>
              <a:rPr lang="en-US" dirty="0"/>
              <a:t>)</a:t>
            </a:r>
          </a:p>
          <a:p>
            <a:r>
              <a:rPr lang="en-US" dirty="0"/>
              <a:t>Who were the Waldensians and how did they contend for the faith once and for all delivered to the saints? </a:t>
            </a:r>
            <a:r>
              <a:rPr lang="en-US" sz="2800" dirty="0"/>
              <a:t>[</a:t>
            </a:r>
            <a:r>
              <a:rPr lang="en-US" sz="2800" dirty="0">
                <a:hlinkClick r:id="rId6"/>
              </a:rPr>
              <a:t>Waldenses - People of the Valleys | Episode 6 | Lineage (youtube.com)</a:t>
            </a:r>
            <a:r>
              <a:rPr lang="en-US" sz="2800" dirty="0"/>
              <a:t>]</a:t>
            </a:r>
          </a:p>
          <a:p>
            <a:endParaRPr lang="en-US" dirty="0"/>
          </a:p>
        </p:txBody>
      </p:sp>
    </p:spTree>
    <p:extLst>
      <p:ext uri="{BB962C8B-B14F-4D97-AF65-F5344CB8AC3E}">
        <p14:creationId xmlns:p14="http://schemas.microsoft.com/office/powerpoint/2010/main" val="3811159139"/>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Morning Star of the Reformation</a:t>
            </a:r>
          </a:p>
        </p:txBody>
      </p:sp>
      <p:sp>
        <p:nvSpPr>
          <p:cNvPr id="3" name="Content Placeholder 2"/>
          <p:cNvSpPr>
            <a:spLocks noGrp="1"/>
          </p:cNvSpPr>
          <p:nvPr>
            <p:ph idx="1"/>
          </p:nvPr>
        </p:nvSpPr>
        <p:spPr>
          <a:xfrm>
            <a:off x="3505200" y="1676400"/>
            <a:ext cx="5486400" cy="5029200"/>
          </a:xfrm>
        </p:spPr>
        <p:txBody>
          <a:bodyPr>
            <a:normAutofit fontScale="70000" lnSpcReduction="20000"/>
          </a:bodyPr>
          <a:lstStyle/>
          <a:p>
            <a:r>
              <a:rPr lang="en-US" dirty="0"/>
              <a:t>Why is John Wycliffe called the morning star of the reformation? [</a:t>
            </a:r>
            <a:r>
              <a:rPr lang="en-US" dirty="0">
                <a:hlinkClick r:id="rId4"/>
              </a:rPr>
              <a:t>(1) John Wycliffe: The Morning Star | Episode 11 | Lineage – YouTube</a:t>
            </a:r>
            <a:r>
              <a:rPr lang="en-US" dirty="0"/>
              <a:t>]</a:t>
            </a:r>
          </a:p>
          <a:p>
            <a:r>
              <a:rPr lang="en-US" dirty="0"/>
              <a:t>How did Wycliffe’s love for the word of God reflect the love of some of the authors of Scripture? (</a:t>
            </a:r>
            <a:r>
              <a:rPr lang="en-US" dirty="0" err="1">
                <a:hlinkClick r:id="rId5" action="ppaction://hlinksldjump"/>
              </a:rPr>
              <a:t>Jer</a:t>
            </a:r>
            <a:r>
              <a:rPr lang="en-US" dirty="0">
                <a:hlinkClick r:id="rId5" action="ppaction://hlinksldjump"/>
              </a:rPr>
              <a:t> 15:16; Ps 19:7-11</a:t>
            </a:r>
            <a:r>
              <a:rPr lang="en-US" dirty="0"/>
              <a:t>)</a:t>
            </a:r>
          </a:p>
          <a:p>
            <a:r>
              <a:rPr lang="en-US" dirty="0"/>
              <a:t>What did Jesus promise the overcomers of the church of Smyrna that were suffering persecution? (</a:t>
            </a:r>
            <a:r>
              <a:rPr lang="en-US" dirty="0">
                <a:hlinkClick r:id="rId6" action="ppaction://hlinksldjump"/>
              </a:rPr>
              <a:t>Rev 2:10-11</a:t>
            </a:r>
            <a:r>
              <a:rPr lang="en-US" dirty="0"/>
              <a:t>)</a:t>
            </a:r>
          </a:p>
          <a:p>
            <a:r>
              <a:rPr lang="en-US" dirty="0"/>
              <a:t>What promises can we claim in God’s word for eternal life, even if we suffer a premature death from persecution?</a:t>
            </a:r>
          </a:p>
          <a:p>
            <a:endParaRPr lang="en-US" dirty="0"/>
          </a:p>
        </p:txBody>
      </p:sp>
    </p:spTree>
    <p:extLst>
      <p:ext uri="{BB962C8B-B14F-4D97-AF65-F5344CB8AC3E}">
        <p14:creationId xmlns:p14="http://schemas.microsoft.com/office/powerpoint/2010/main" val="3091843596"/>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9BFF-06B0-4CC9-8ADD-A90BD86A65F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3B2B91B-A055-4928-A435-352D23D0EB48}"/>
              </a:ext>
            </a:extLst>
          </p:cNvPr>
          <p:cNvSpPr>
            <a:spLocks noGrp="1"/>
          </p:cNvSpPr>
          <p:nvPr>
            <p:ph idx="1"/>
          </p:nvPr>
        </p:nvSpPr>
        <p:spPr>
          <a:xfrm>
            <a:off x="3429000" y="1600200"/>
            <a:ext cx="5715000" cy="5257800"/>
          </a:xfrm>
        </p:spPr>
        <p:txBody>
          <a:bodyPr>
            <a:normAutofit fontScale="70000" lnSpcReduction="20000"/>
          </a:bodyPr>
          <a:lstStyle/>
          <a:p>
            <a:r>
              <a:rPr lang="en-US" altLang="en-US" dirty="0">
                <a:effectLst>
                  <a:outerShdw blurRad="38100" dist="38100" dir="2700000" algn="tl">
                    <a:srgbClr val="000000">
                      <a:alpha val="43137"/>
                    </a:srgbClr>
                  </a:outerShdw>
                </a:effectLst>
              </a:rPr>
              <a:t>The visions of chapters 12 – 14 constitute the Great Controversy visions that end the historical half of the book of Revelation.</a:t>
            </a:r>
          </a:p>
          <a:p>
            <a:r>
              <a:rPr lang="en-US" altLang="en-US" dirty="0">
                <a:effectLst>
                  <a:outerShdw blurRad="38100" dist="38100" dir="2700000" algn="tl">
                    <a:srgbClr val="000000">
                      <a:alpha val="43137"/>
                    </a:srgbClr>
                  </a:outerShdw>
                </a:effectLst>
              </a:rPr>
              <a:t>In the early battle scene between the dragon and the woman, God’s true covenant-keeping people fulfill His plans, the Messiah is born, escapes Herod’s attempts to kill Him, and is caught up to God and to His throne.</a:t>
            </a:r>
          </a:p>
          <a:p>
            <a:r>
              <a:rPr lang="en-US" altLang="en-US" dirty="0">
                <a:effectLst>
                  <a:outerShdw blurRad="38100" dist="38100" dir="2700000" algn="tl">
                    <a:srgbClr val="000000">
                      <a:alpha val="43137"/>
                    </a:srgbClr>
                  </a:outerShdw>
                </a:effectLst>
              </a:rPr>
              <a:t>The woman, representing God’s true church, flees into the wilderness, a place prepared by God to preserve her from the dragon seeking to destroy her during a </a:t>
            </a:r>
            <a:r>
              <a:rPr lang="en-US" dirty="0"/>
              <a:t>time of persecution by the Little Horn power that lasts for 1,260 years, from 538 to 1798.</a:t>
            </a:r>
          </a:p>
          <a:p>
            <a:r>
              <a:rPr lang="en-US" altLang="en-US" dirty="0">
                <a:effectLst>
                  <a:outerShdw blurRad="38100" dist="38100" dir="2700000" algn="tl">
                    <a:srgbClr val="000000">
                      <a:alpha val="43137"/>
                    </a:srgbClr>
                  </a:outerShdw>
                </a:effectLst>
              </a:rPr>
              <a:t>The day-year principle is the key that unlocks the proper understanding of the apocalyptic time prophecies of Scripture.</a:t>
            </a:r>
          </a:p>
          <a:p>
            <a:endParaRPr lang="en-US" altLang="en-US" dirty="0">
              <a:effectLst>
                <a:outerShdw blurRad="38100" dist="38100" dir="2700000" algn="tl">
                  <a:srgbClr val="000000">
                    <a:alpha val="43137"/>
                  </a:srgbClr>
                </a:outerShdw>
              </a:effectLst>
            </a:endParaRPr>
          </a:p>
          <a:p>
            <a:endParaRPr lang="en-US" altLang="en-US"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1475087255"/>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752600"/>
            <a:ext cx="5638800" cy="4876800"/>
          </a:xfrm>
        </p:spPr>
        <p:txBody>
          <a:bodyPr>
            <a:normAutofit fontScale="70000" lnSpcReduction="20000"/>
          </a:bodyPr>
          <a:lstStyle/>
          <a:p>
            <a:r>
              <a:rPr lang="en-US" dirty="0"/>
              <a:t>Historicist interpreters identify the Little Horn power of Daniel 7 as the papal system that combined church and state to rule from 538 to 1798.  </a:t>
            </a:r>
          </a:p>
          <a:p>
            <a:r>
              <a:rPr lang="en-US" dirty="0"/>
              <a:t>It is through this power that the dragon, Satan, worked to persecute the saints.</a:t>
            </a:r>
          </a:p>
          <a:p>
            <a:r>
              <a:rPr lang="en-US" dirty="0"/>
              <a:t>Faithfulness to inspired scripture, both OT and NT, is the abiding hallmark of God’s true church through the ages and makes the end-time remnant faithful to the same doctrines as the apostolic church.</a:t>
            </a:r>
          </a:p>
          <a:p>
            <a:r>
              <a:rPr lang="en-US" dirty="0"/>
              <a:t>The Waldensian Christians seem to fit the description of the church in the wilderness as they fled to the mountains of northern Italy to escape the persecutions of papal Rome.</a:t>
            </a:r>
          </a:p>
        </p:txBody>
      </p:sp>
    </p:spTree>
    <p:extLst>
      <p:ext uri="{BB962C8B-B14F-4D97-AF65-F5344CB8AC3E}">
        <p14:creationId xmlns:p14="http://schemas.microsoft.com/office/powerpoint/2010/main" val="3213784883"/>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676400"/>
            <a:ext cx="5638800" cy="5181600"/>
          </a:xfrm>
        </p:spPr>
        <p:txBody>
          <a:bodyPr>
            <a:normAutofit fontScale="70000" lnSpcReduction="20000"/>
          </a:bodyPr>
          <a:lstStyle/>
          <a:p>
            <a:r>
              <a:rPr lang="en-US" dirty="0"/>
              <a:t>They trace their spiritual roots back to apostolic times, totally rejecting the compromises and inventions of the Roman Catholic church and pointing to the pope as the antichrist long before the Reformers.</a:t>
            </a:r>
          </a:p>
          <a:p>
            <a:r>
              <a:rPr lang="en-US" dirty="0"/>
              <a:t>For their stand on God’s word, they were severely persecuted by Rome, many giving their lives for their faith.</a:t>
            </a:r>
          </a:p>
          <a:p>
            <a:r>
              <a:rPr lang="en-US" dirty="0"/>
              <a:t>John Wycliffe is considered the “morning star of the Reformation” because he translated the Bible from Latin to English providing a foundation for the English speaking world to stand on Scripture rather than tradition.</a:t>
            </a:r>
          </a:p>
          <a:p>
            <a:r>
              <a:rPr lang="en-US" dirty="0"/>
              <a:t>Will you join today with God’s faithful church through the ages that earnestly contends for the apostolic faith once and for all delivered to the saints?</a:t>
            </a:r>
          </a:p>
          <a:p>
            <a:endParaRPr lang="en-US" dirty="0"/>
          </a:p>
          <a:p>
            <a:endParaRPr lang="en-US" dirty="0"/>
          </a:p>
        </p:txBody>
      </p:sp>
    </p:spTree>
    <p:extLst>
      <p:ext uri="{BB962C8B-B14F-4D97-AF65-F5344CB8AC3E}">
        <p14:creationId xmlns:p14="http://schemas.microsoft.com/office/powerpoint/2010/main" val="2395199532"/>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1321312</TotalTime>
  <Words>5349</Words>
  <Application>Microsoft Office PowerPoint</Application>
  <PresentationFormat>On-screen Show (4:3)</PresentationFormat>
  <Paragraphs>302</Paragraphs>
  <Slides>19</Slides>
  <Notes>18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arial</vt:lpstr>
      <vt:lpstr>arial</vt:lpstr>
      <vt:lpstr>Arial Rounded MT Bold</vt:lpstr>
      <vt:lpstr>Calibri</vt:lpstr>
      <vt:lpstr>Roboto</vt:lpstr>
      <vt:lpstr>2_Default Design</vt:lpstr>
      <vt:lpstr>Default Design</vt:lpstr>
      <vt:lpstr>3_Default Design</vt:lpstr>
      <vt:lpstr>The Great Controversy</vt:lpstr>
      <vt:lpstr>Memory Text John 3:14-15 NKJV</vt:lpstr>
      <vt:lpstr>Overview</vt:lpstr>
      <vt:lpstr>Rise of the Little Horn</vt:lpstr>
      <vt:lpstr>Persecuted Saints</vt:lpstr>
      <vt:lpstr>Morning Star of the Reformation</vt:lpstr>
      <vt:lpstr>Summary</vt:lpstr>
      <vt:lpstr>Summary</vt:lpstr>
      <vt:lpstr>Summary</vt:lpstr>
      <vt:lpstr>PowerPoint Presentation</vt:lpstr>
      <vt:lpstr>Revelation 12:1-6 ESV</vt:lpstr>
      <vt:lpstr>Numbers 14:34 NKJV</vt:lpstr>
      <vt:lpstr>Prophetic Time in Daniel  [R]</vt:lpstr>
      <vt:lpstr>Identification of the Little Horn</vt:lpstr>
      <vt:lpstr>Jude 1:3 ESV</vt:lpstr>
      <vt:lpstr>Revelation 6:9 KJV</vt:lpstr>
      <vt:lpstr>Jeremiah 15:16 ESV</vt:lpstr>
      <vt:lpstr>Psalm 19:7-11 ESV</vt:lpstr>
      <vt:lpstr>Revelation 2:10-11 ESV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 Standing for the Truth</dc:title>
  <dc:subject>The Great Controversy</dc:subject>
  <dc:creator>Kenneth J. McNulty</dc:creator>
  <cp:lastModifiedBy>Kenneth McNulty</cp:lastModifiedBy>
  <cp:revision>22425</cp:revision>
  <cp:lastPrinted>2016-06-03T16:02:10Z</cp:lastPrinted>
  <dcterms:created xsi:type="dcterms:W3CDTF">2005-09-30T23:50:48Z</dcterms:created>
  <dcterms:modified xsi:type="dcterms:W3CDTF">2024-04-27T02:03:46Z</dcterms:modified>
  <cp:category>Theme</cp:category>
</cp:coreProperties>
</file>