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1.xml" ContentType="application/vnd.openxmlformats-officedocument.presentationml.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6565" r:id="rId1"/>
    <p:sldMasterId id="2147486578" r:id="rId2"/>
    <p:sldMasterId id="2147486580" r:id="rId3"/>
  </p:sldMasterIdLst>
  <p:notesMasterIdLst>
    <p:notesMasterId r:id="rId20"/>
  </p:notesMasterIdLst>
  <p:handoutMasterIdLst>
    <p:handoutMasterId r:id="rId21"/>
  </p:handoutMasterIdLst>
  <p:sldIdLst>
    <p:sldId id="2889" r:id="rId4"/>
    <p:sldId id="2990" r:id="rId5"/>
    <p:sldId id="3067" r:id="rId6"/>
    <p:sldId id="2127" r:id="rId7"/>
    <p:sldId id="2130" r:id="rId8"/>
    <p:sldId id="1100" r:id="rId9"/>
    <p:sldId id="2915" r:id="rId10"/>
    <p:sldId id="2914" r:id="rId11"/>
    <p:sldId id="3126" r:id="rId12"/>
    <p:sldId id="3118" r:id="rId13"/>
    <p:sldId id="3127" r:id="rId14"/>
    <p:sldId id="3110" r:id="rId15"/>
    <p:sldId id="2906" r:id="rId16"/>
    <p:sldId id="2114" r:id="rId17"/>
    <p:sldId id="2905" r:id="rId18"/>
    <p:sldId id="2901" r:id="rId19"/>
  </p:sldIdLst>
  <p:sldSz cx="9144000" cy="6858000" type="screen4x3"/>
  <p:notesSz cx="7102475" cy="9388475"/>
  <p:defaultTextStyle>
    <a:defPPr>
      <a:defRPr lang="en-US"/>
    </a:defPPr>
    <a:lvl1pPr algn="l" rtl="0" fontAlgn="base">
      <a:spcBef>
        <a:spcPct val="0"/>
      </a:spcBef>
      <a:spcAft>
        <a:spcPct val="0"/>
      </a:spcAft>
      <a:defRPr kern="1200">
        <a:solidFill>
          <a:schemeClr val="folHlink"/>
        </a:solidFill>
        <a:latin typeface="Arial" charset="0"/>
        <a:ea typeface="+mn-ea"/>
        <a:cs typeface="Arial" charset="0"/>
      </a:defRPr>
    </a:lvl1pPr>
    <a:lvl2pPr marL="457200" algn="l" rtl="0" fontAlgn="base">
      <a:spcBef>
        <a:spcPct val="0"/>
      </a:spcBef>
      <a:spcAft>
        <a:spcPct val="0"/>
      </a:spcAft>
      <a:defRPr kern="1200">
        <a:solidFill>
          <a:schemeClr val="folHlink"/>
        </a:solidFill>
        <a:latin typeface="Arial" charset="0"/>
        <a:ea typeface="+mn-ea"/>
        <a:cs typeface="Arial" charset="0"/>
      </a:defRPr>
    </a:lvl2pPr>
    <a:lvl3pPr marL="914400" algn="l" rtl="0" fontAlgn="base">
      <a:spcBef>
        <a:spcPct val="0"/>
      </a:spcBef>
      <a:spcAft>
        <a:spcPct val="0"/>
      </a:spcAft>
      <a:defRPr kern="1200">
        <a:solidFill>
          <a:schemeClr val="folHlink"/>
        </a:solidFill>
        <a:latin typeface="Arial" charset="0"/>
        <a:ea typeface="+mn-ea"/>
        <a:cs typeface="Arial" charset="0"/>
      </a:defRPr>
    </a:lvl3pPr>
    <a:lvl4pPr marL="1371600" algn="l" rtl="0" fontAlgn="base">
      <a:spcBef>
        <a:spcPct val="0"/>
      </a:spcBef>
      <a:spcAft>
        <a:spcPct val="0"/>
      </a:spcAft>
      <a:defRPr kern="1200">
        <a:solidFill>
          <a:schemeClr val="folHlink"/>
        </a:solidFill>
        <a:latin typeface="Arial" charset="0"/>
        <a:ea typeface="+mn-ea"/>
        <a:cs typeface="Arial" charset="0"/>
      </a:defRPr>
    </a:lvl4pPr>
    <a:lvl5pPr marL="1828800" algn="l" rtl="0" fontAlgn="base">
      <a:spcBef>
        <a:spcPct val="0"/>
      </a:spcBef>
      <a:spcAft>
        <a:spcPct val="0"/>
      </a:spcAft>
      <a:defRPr kern="1200">
        <a:solidFill>
          <a:schemeClr val="folHlink"/>
        </a:solidFill>
        <a:latin typeface="Arial" charset="0"/>
        <a:ea typeface="+mn-ea"/>
        <a:cs typeface="Arial" charset="0"/>
      </a:defRPr>
    </a:lvl5pPr>
    <a:lvl6pPr marL="2286000" algn="l" defTabSz="914400" rtl="0" eaLnBrk="1" latinLnBrk="0" hangingPunct="1">
      <a:defRPr kern="1200">
        <a:solidFill>
          <a:schemeClr val="folHlink"/>
        </a:solidFill>
        <a:latin typeface="Arial" charset="0"/>
        <a:ea typeface="+mn-ea"/>
        <a:cs typeface="Arial" charset="0"/>
      </a:defRPr>
    </a:lvl6pPr>
    <a:lvl7pPr marL="2743200" algn="l" defTabSz="914400" rtl="0" eaLnBrk="1" latinLnBrk="0" hangingPunct="1">
      <a:defRPr kern="1200">
        <a:solidFill>
          <a:schemeClr val="folHlink"/>
        </a:solidFill>
        <a:latin typeface="Arial" charset="0"/>
        <a:ea typeface="+mn-ea"/>
        <a:cs typeface="Arial" charset="0"/>
      </a:defRPr>
    </a:lvl7pPr>
    <a:lvl8pPr marL="3200400" algn="l" defTabSz="914400" rtl="0" eaLnBrk="1" latinLnBrk="0" hangingPunct="1">
      <a:defRPr kern="1200">
        <a:solidFill>
          <a:schemeClr val="folHlink"/>
        </a:solidFill>
        <a:latin typeface="Arial" charset="0"/>
        <a:ea typeface="+mn-ea"/>
        <a:cs typeface="Arial" charset="0"/>
      </a:defRPr>
    </a:lvl8pPr>
    <a:lvl9pPr marL="3657600" algn="l" defTabSz="914400" rtl="0" eaLnBrk="1" latinLnBrk="0" hangingPunct="1">
      <a:defRPr kern="1200">
        <a:solidFill>
          <a:schemeClr val="folHlink"/>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p15:clr>
            <a:srgbClr val="A4A3A4"/>
          </p15:clr>
        </p15:guide>
        <p15:guide id="2" pos="223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nneth McNulty" initials="KM" lastIdx="1" clrIdx="0">
    <p:extLst>
      <p:ext uri="{19B8F6BF-5375-455C-9EA6-DF929625EA0E}">
        <p15:presenceInfo xmlns:p15="http://schemas.microsoft.com/office/powerpoint/2012/main" userId="6299ae2126c195a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930" autoAdjust="0"/>
    <p:restoredTop sz="61820" autoAdjust="0"/>
  </p:normalViewPr>
  <p:slideViewPr>
    <p:cSldViewPr>
      <p:cViewPr varScale="1">
        <p:scale>
          <a:sx n="52" d="100"/>
          <a:sy n="52" d="100"/>
        </p:scale>
        <p:origin x="1757" y="58"/>
      </p:cViewPr>
      <p:guideLst>
        <p:guide orient="horz" pos="2160"/>
        <p:guide pos="2880"/>
      </p:guideLst>
    </p:cSldViewPr>
  </p:slideViewPr>
  <p:outlineViewPr>
    <p:cViewPr>
      <p:scale>
        <a:sx n="33" d="100"/>
        <a:sy n="33" d="100"/>
      </p:scale>
      <p:origin x="0" y="-10930"/>
    </p:cViewPr>
  </p:outlineViewPr>
  <p:notesTextViewPr>
    <p:cViewPr>
      <p:scale>
        <a:sx n="200" d="100"/>
        <a:sy n="200" d="100"/>
      </p:scale>
      <p:origin x="0" y="0"/>
    </p:cViewPr>
  </p:notesTextViewPr>
  <p:sorterViewPr>
    <p:cViewPr>
      <p:scale>
        <a:sx n="75" d="100"/>
        <a:sy n="75" d="100"/>
      </p:scale>
      <p:origin x="0" y="0"/>
    </p:cViewPr>
  </p:sorterViewPr>
  <p:notesViewPr>
    <p:cSldViewPr>
      <p:cViewPr varScale="1">
        <p:scale>
          <a:sx n="63" d="100"/>
          <a:sy n="63" d="100"/>
        </p:scale>
        <p:origin x="3158" y="67"/>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4-04-25T17:52:39.557" idx="1">
    <p:pos x="10" y="10"/>
    <p:text/>
    <p:extLst>
      <p:ext uri="{C676402C-5697-4E1C-873F-D02D1690AC5C}">
        <p15:threadingInfo xmlns:p15="http://schemas.microsoft.com/office/powerpoint/2012/main" timeZoneBias="2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F6D812D-51F5-4FE5-A4A1-470FB017C6E3}"/>
              </a:ext>
            </a:extLst>
          </p:cNvPr>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E5ADB5A-D5F8-451A-BB34-B2E545868C1B}"/>
              </a:ext>
            </a:extLst>
          </p:cNvPr>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F929DFDA-FA1E-40FF-9956-D234420C2A14}" type="datetimeFigureOut">
              <a:rPr lang="en-US" smtClean="0"/>
              <a:t>5/3/2024</a:t>
            </a:fld>
            <a:endParaRPr lang="en-US" dirty="0"/>
          </a:p>
        </p:txBody>
      </p:sp>
      <p:sp>
        <p:nvSpPr>
          <p:cNvPr id="4" name="Footer Placeholder 3">
            <a:extLst>
              <a:ext uri="{FF2B5EF4-FFF2-40B4-BE49-F238E27FC236}">
                <a16:creationId xmlns:a16="http://schemas.microsoft.com/office/drawing/2014/main" id="{8D05B59C-FED4-4A56-80F0-C76A98CB748E}"/>
              </a:ext>
            </a:extLst>
          </p:cNvPr>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DCAAB61-4088-4F01-8AA0-695C9223DD7F}"/>
              </a:ext>
            </a:extLst>
          </p:cNvPr>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06CE996A-FB27-4801-A8E7-9EF22DFC39D1}" type="slidenum">
              <a:rPr lang="en-US" smtClean="0"/>
              <a:t>‹#›</a:t>
            </a:fld>
            <a:endParaRPr lang="en-US" dirty="0"/>
          </a:p>
        </p:txBody>
      </p:sp>
    </p:spTree>
    <p:extLst>
      <p:ext uri="{BB962C8B-B14F-4D97-AF65-F5344CB8AC3E}">
        <p14:creationId xmlns:p14="http://schemas.microsoft.com/office/powerpoint/2010/main" val="2208894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a:defRPr sz="1200">
                <a:solidFill>
                  <a:schemeClr val="tx1"/>
                </a:solidFill>
                <a:latin typeface="Arial" charset="0"/>
                <a:cs typeface="+mn-cs"/>
              </a:defRPr>
            </a:lvl1pPr>
          </a:lstStyle>
          <a:p>
            <a:pPr>
              <a:defRPr/>
            </a:pPr>
            <a:endParaRPr lang="en-US" dirty="0"/>
          </a:p>
        </p:txBody>
      </p:sp>
      <p:sp>
        <p:nvSpPr>
          <p:cNvPr id="14339" name="Rectangle 3"/>
          <p:cNvSpPr>
            <a:spLocks noGrp="1" noChangeArrowheads="1"/>
          </p:cNvSpPr>
          <p:nvPr>
            <p:ph type="dt" idx="1"/>
          </p:nvPr>
        </p:nvSpPr>
        <p:spPr bwMode="auto">
          <a:xfrm>
            <a:off x="4023092" y="0"/>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algn="r">
              <a:defRPr sz="1200">
                <a:solidFill>
                  <a:schemeClr val="tx1"/>
                </a:solidFill>
                <a:latin typeface="Arial" charset="0"/>
                <a:cs typeface="+mn-cs"/>
              </a:defRPr>
            </a:lvl1pPr>
          </a:lstStyle>
          <a:p>
            <a:pPr>
              <a:defRPr/>
            </a:pPr>
            <a:endParaRPr lang="en-US" dirty="0"/>
          </a:p>
        </p:txBody>
      </p:sp>
      <p:sp>
        <p:nvSpPr>
          <p:cNvPr id="32772" name="Rectangle 4"/>
          <p:cNvSpPr>
            <a:spLocks noGrp="1" noRot="1" noChangeAspect="1" noChangeArrowheads="1" noTextEdit="1"/>
          </p:cNvSpPr>
          <p:nvPr>
            <p:ph type="sldImg" idx="2"/>
          </p:nvPr>
        </p:nvSpPr>
        <p:spPr bwMode="auto">
          <a:xfrm>
            <a:off x="1204913" y="704850"/>
            <a:ext cx="4692650" cy="35194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341" name="Rectangle 5"/>
          <p:cNvSpPr>
            <a:spLocks noGrp="1" noChangeArrowheads="1"/>
          </p:cNvSpPr>
          <p:nvPr>
            <p:ph type="body" sz="quarter" idx="3"/>
          </p:nvPr>
        </p:nvSpPr>
        <p:spPr bwMode="auto">
          <a:xfrm>
            <a:off x="710248" y="4459526"/>
            <a:ext cx="5681980" cy="4224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342" name="Rectangle 6"/>
          <p:cNvSpPr>
            <a:spLocks noGrp="1" noChangeArrowheads="1"/>
          </p:cNvSpPr>
          <p:nvPr>
            <p:ph type="ftr" sz="quarter" idx="4"/>
          </p:nvPr>
        </p:nvSpPr>
        <p:spPr bwMode="auto">
          <a:xfrm>
            <a:off x="0" y="8917422"/>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a:defRPr sz="1200">
                <a:solidFill>
                  <a:schemeClr val="tx1"/>
                </a:solidFill>
                <a:latin typeface="Arial" charset="0"/>
                <a:cs typeface="+mn-cs"/>
              </a:defRPr>
            </a:lvl1pPr>
          </a:lstStyle>
          <a:p>
            <a:pPr>
              <a:defRPr/>
            </a:pPr>
            <a:endParaRPr lang="en-US" dirty="0"/>
          </a:p>
        </p:txBody>
      </p:sp>
      <p:sp>
        <p:nvSpPr>
          <p:cNvPr id="14343" name="Rectangle 7"/>
          <p:cNvSpPr>
            <a:spLocks noGrp="1" noChangeArrowheads="1"/>
          </p:cNvSpPr>
          <p:nvPr>
            <p:ph type="sldNum" sz="quarter" idx="5"/>
          </p:nvPr>
        </p:nvSpPr>
        <p:spPr bwMode="auto">
          <a:xfrm>
            <a:off x="4023092" y="8917422"/>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algn="r">
              <a:defRPr sz="1200">
                <a:solidFill>
                  <a:schemeClr val="tx1"/>
                </a:solidFill>
                <a:latin typeface="Arial" charset="0"/>
                <a:cs typeface="+mn-cs"/>
              </a:defRPr>
            </a:lvl1pPr>
          </a:lstStyle>
          <a:p>
            <a:pPr>
              <a:defRPr/>
            </a:pPr>
            <a:fld id="{8FA03DF1-0740-4641-8846-A13960E4BC68}" type="slidenum">
              <a:rPr lang="en-US"/>
              <a:pPr>
                <a:defRPr/>
              </a:pPr>
              <a:t>‹#›</a:t>
            </a:fld>
            <a:endParaRPr lang="en-US" dirty="0"/>
          </a:p>
        </p:txBody>
      </p:sp>
    </p:spTree>
    <p:extLst>
      <p:ext uri="{BB962C8B-B14F-4D97-AF65-F5344CB8AC3E}">
        <p14:creationId xmlns:p14="http://schemas.microsoft.com/office/powerpoint/2010/main" val="17698823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8" Type="http://schemas.openxmlformats.org/officeDocument/2006/relationships/hyperlink" Target="https://en.wikipedia.org/wiki/Pope" TargetMode="External"/><Relationship Id="rId3" Type="http://schemas.openxmlformats.org/officeDocument/2006/relationships/hyperlink" Target="https://en.wikipedia.org/wiki/Catholic_Church" TargetMode="External"/><Relationship Id="rId7" Type="http://schemas.openxmlformats.org/officeDocument/2006/relationships/hyperlink" Target="https://en.wikipedia.org/wiki/Catechism_of_the_Catholic_Church"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en.wikipedia.org/wiki/Magisterium#cite_note-3" TargetMode="External"/><Relationship Id="rId5" Type="http://schemas.openxmlformats.org/officeDocument/2006/relationships/hyperlink" Target="https://en.wikipedia.org/wiki/Magisterium#cite_note-Ignatius-2" TargetMode="External"/><Relationship Id="rId4" Type="http://schemas.openxmlformats.org/officeDocument/2006/relationships/hyperlink" Target="https://en.wikipedia.org/wiki/Magisterium#cite_note-1" TargetMode="External"/><Relationship Id="rId9" Type="http://schemas.openxmlformats.org/officeDocument/2006/relationships/hyperlink" Target="https://en.wikipedia.org/wiki/Bishops_in_the_Catholic_Church"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en.wikipedia.org/wiki/Pope" TargetMode="External"/><Relationship Id="rId3" Type="http://schemas.openxmlformats.org/officeDocument/2006/relationships/hyperlink" Target="https://en.wikipedia.org/wiki/Catholic_Church" TargetMode="External"/><Relationship Id="rId7" Type="http://schemas.openxmlformats.org/officeDocument/2006/relationships/hyperlink" Target="https://en.wikipedia.org/wiki/Catechism_of_the_Catholic_Church"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en.wikipedia.org/wiki/Magisterium#cite_note-3" TargetMode="External"/><Relationship Id="rId5" Type="http://schemas.openxmlformats.org/officeDocument/2006/relationships/hyperlink" Target="https://en.wikipedia.org/wiki/Magisterium#cite_note-Ignatius-2" TargetMode="External"/><Relationship Id="rId4" Type="http://schemas.openxmlformats.org/officeDocument/2006/relationships/hyperlink" Target="https://en.wikipedia.org/wiki/Magisterium#cite_note-1" TargetMode="External"/><Relationship Id="rId9" Type="http://schemas.openxmlformats.org/officeDocument/2006/relationships/hyperlink" Target="https://en.wikipedia.org/wiki/Bishops_in_the_Catholic_Church"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a:t>
            </a:fld>
            <a:endParaRPr lang="en-US" dirty="0"/>
          </a:p>
        </p:txBody>
      </p:sp>
    </p:spTree>
    <p:extLst>
      <p:ext uri="{BB962C8B-B14F-4D97-AF65-F5344CB8AC3E}">
        <p14:creationId xmlns:p14="http://schemas.microsoft.com/office/powerpoint/2010/main" val="22888320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buFontTx/>
              <a:buNone/>
            </a:pPr>
            <a:r>
              <a:rPr lang="en-US" b="1" dirty="0"/>
              <a:t>Q1: How long is the woman in the wilderness in this verse?</a:t>
            </a:r>
          </a:p>
          <a:p>
            <a:pPr marL="274320" indent="-274320">
              <a:buFontTx/>
              <a:buNone/>
            </a:pPr>
            <a:r>
              <a:rPr lang="en-US" dirty="0"/>
              <a:t>1.  For a time, times, and half a time: 3.5 years.</a:t>
            </a:r>
          </a:p>
          <a:p>
            <a:pPr marL="274320" indent="-274320">
              <a:buFontTx/>
              <a:buNone/>
            </a:pPr>
            <a:r>
              <a:rPr lang="en-US" dirty="0"/>
              <a:t>2.  But we know that three and a half years is the same as 1,260 days since the Jewish year had 360 days per year.</a:t>
            </a:r>
          </a:p>
          <a:p>
            <a:pPr marL="274320" indent="-274320">
              <a:buFontTx/>
              <a:buNone/>
            </a:pPr>
            <a:r>
              <a:rPr lang="en-US" dirty="0"/>
              <a:t>3.  So this is the same 1,260 days that we see in verse 6 of chapter 12 and at various other places in Daneil and Revelation.</a:t>
            </a:r>
          </a:p>
          <a:p>
            <a:pPr marL="274320" indent="-274320">
              <a:buFontTx/>
              <a:buNone/>
            </a:pPr>
            <a:r>
              <a:rPr lang="en-US" dirty="0"/>
              <a:t>4.  This is the period that the Little Horn of Dan 7 and 8 would wear out the saints of the Most High: from 538 to 1798.</a:t>
            </a:r>
          </a:p>
          <a:p>
            <a:pPr marL="274320" indent="-274320">
              <a:buFontTx/>
              <a:buNone/>
            </a:pPr>
            <a:r>
              <a:rPr lang="en-US" dirty="0"/>
              <a:t>5.  Verse 6 says:</a:t>
            </a:r>
          </a:p>
          <a:p>
            <a:pPr marL="274320" indent="-274320">
              <a:buFontTx/>
              <a:buNone/>
            </a:pPr>
            <a:r>
              <a:rPr lang="en-US" b="1" dirty="0"/>
              <a:t>Revelation 12:6 ESV</a:t>
            </a:r>
            <a:r>
              <a:rPr lang="en-US" dirty="0"/>
              <a:t> - and the woman fled into the wilderness, where she has a place prepared by God, in which she is to be nourished for 1,260 days. </a:t>
            </a:r>
          </a:p>
          <a:p>
            <a:pPr marL="274320" indent="-274320">
              <a:buFontTx/>
              <a:buNone/>
            </a:pPr>
            <a:r>
              <a:rPr lang="en-US" dirty="0"/>
              <a:t>6.  So the time period is the same (1,260 years), the place is the same (the wilderness), and the purpose is the same (to be nourished or preserved by God).</a:t>
            </a:r>
          </a:p>
          <a:p>
            <a:pPr marL="274320" indent="-274320">
              <a:buFontTx/>
              <a:buNone/>
            </a:pPr>
            <a:r>
              <a:rPr lang="en-US" dirty="0"/>
              <a:t>7.  This is not a new wilderness experience but is a continuation and expansion of the same wilderness experience introduced in verse 6.</a:t>
            </a:r>
          </a:p>
          <a:p>
            <a:pPr marL="274320" indent="-274320">
              <a:buFontTx/>
              <a:buNone/>
            </a:pPr>
            <a:r>
              <a:rPr lang="en-US" dirty="0"/>
              <a:t>8.  The wilderness experience in these verses may refer back to the way God nourished the Israelites in their wandering in the wilderness with manna from heaven and water from the rock.</a:t>
            </a:r>
          </a:p>
          <a:p>
            <a:pPr marL="274320" indent="-274320">
              <a:buFontTx/>
              <a:buNone/>
            </a:pPr>
            <a:endParaRPr lang="en-US" dirty="0"/>
          </a:p>
          <a:p>
            <a:pPr marL="274320" indent="-274320">
              <a:buFontTx/>
              <a:buNone/>
            </a:pPr>
            <a:r>
              <a:rPr lang="en-US" b="1" dirty="0"/>
              <a:t>Q2: How does the devil try to destroy this woman in the wilderness?</a:t>
            </a:r>
          </a:p>
          <a:p>
            <a:pPr marL="274320" indent="-274320">
              <a:buFontTx/>
              <a:buNone/>
            </a:pPr>
            <a:r>
              <a:rPr lang="en-US" dirty="0"/>
              <a:t>1.  He attempts to carry her away with a river of water from his mouth.</a:t>
            </a:r>
          </a:p>
          <a:p>
            <a:pPr marL="274320" indent="-274320">
              <a:buFontTx/>
              <a:buNone/>
            </a:pPr>
            <a:endParaRPr lang="en-US" dirty="0"/>
          </a:p>
          <a:p>
            <a:pPr marL="274320" indent="-274320">
              <a:buFontTx/>
              <a:buNone/>
            </a:pPr>
            <a:r>
              <a:rPr lang="en-US" b="1" dirty="0"/>
              <a:t>Q3:  What came out of the serpent’s mouth in the garden of Eden?</a:t>
            </a:r>
          </a:p>
          <a:p>
            <a:pPr marL="274320" indent="-274320">
              <a:buFontTx/>
              <a:buNone/>
            </a:pPr>
            <a:r>
              <a:rPr lang="en-US" dirty="0"/>
              <a:t>1.  Lies and deception that deceived the first woman and brought a curse upon God’s creation.</a:t>
            </a:r>
          </a:p>
          <a:p>
            <a:pPr marL="274320" indent="-274320">
              <a:buFontTx/>
              <a:buNone/>
            </a:pPr>
            <a:r>
              <a:rPr lang="en-US" dirty="0"/>
              <a:t>2.  Now he again attacks another woman representing God’s true followers.</a:t>
            </a:r>
          </a:p>
          <a:p>
            <a:pPr marL="274320" indent="-274320">
              <a:buFontTx/>
              <a:buNone/>
            </a:pPr>
            <a:r>
              <a:rPr lang="en-US" dirty="0"/>
              <a:t>3.  </a:t>
            </a:r>
            <a:r>
              <a:rPr lang="en-US" dirty="0" err="1"/>
              <a:t>Ranko</a:t>
            </a:r>
            <a:r>
              <a:rPr lang="en-US" dirty="0"/>
              <a:t> Stefanovic in is commentary on the book of Revelation says this about the river:</a:t>
            </a:r>
          </a:p>
          <a:p>
            <a:pPr marL="274320" indent="-274320">
              <a:buFontTx/>
              <a:buNone/>
            </a:pPr>
            <a:r>
              <a:rPr lang="en-US" dirty="0"/>
              <a:t>“The flood-like river proceeding from the mouth of the serpent portrays in symbolic language Satan’s two strategies – persecuting force and deception and false teachings – for harming God’s people during the symbolic three-and-a-half years of the church’s wilderness pilgrimage.”</a:t>
            </a:r>
          </a:p>
          <a:p>
            <a:pPr marL="274320" indent="-274320">
              <a:buFontTx/>
              <a:buNone/>
            </a:pPr>
            <a:r>
              <a:rPr lang="en-US" dirty="0"/>
              <a:t>4.  We can also surmise that the waters represent peoples and multitudes and nations and tongues (Rev 17:15)</a:t>
            </a:r>
          </a:p>
          <a:p>
            <a:pPr marL="274320" indent="-274320">
              <a:buFontTx/>
              <a:buNone/>
            </a:pPr>
            <a:r>
              <a:rPr lang="en-US" dirty="0"/>
              <a:t>5.  So here we see the majority persecuting the minority.  </a:t>
            </a:r>
          </a:p>
          <a:p>
            <a:pPr marL="274320" indent="-274320">
              <a:buFontTx/>
              <a:buNone/>
            </a:pPr>
            <a:r>
              <a:rPr lang="en-US" dirty="0"/>
              <a:t>6.  The papal church had the masses on its side and the force of the state to give them the power of a raging river to sweep away their opposition.</a:t>
            </a:r>
          </a:p>
          <a:p>
            <a:pPr marL="274320" indent="-274320">
              <a:buFontTx/>
              <a:buNone/>
            </a:pPr>
            <a:r>
              <a:rPr lang="en-US" dirty="0"/>
              <a:t>7.  But God protected the woman by calling men of courage to stand up and oppose the papal church by championing the word of God as the only valid authority in spiritual matters.</a:t>
            </a:r>
          </a:p>
          <a:p>
            <a:pPr marL="274320" indent="-274320">
              <a:buFontTx/>
              <a:buNone/>
            </a:pPr>
            <a:r>
              <a:rPr lang="en-US" dirty="0"/>
              <a:t>8.  We will consider some of those men in our lesson today.</a:t>
            </a: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11</a:t>
            </a:fld>
            <a:endParaRPr lang="en-US" dirty="0"/>
          </a:p>
        </p:txBody>
      </p:sp>
    </p:spTree>
    <p:extLst>
      <p:ext uri="{BB962C8B-B14F-4D97-AF65-F5344CB8AC3E}">
        <p14:creationId xmlns:p14="http://schemas.microsoft.com/office/powerpoint/2010/main" val="29041010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dirty="0"/>
              <a:t>1.  “Sola” is Latin for alone.  When someone sings a solo, he sings alone.</a:t>
            </a:r>
          </a:p>
          <a:p>
            <a:pPr marL="274320" indent="-274320"/>
            <a:r>
              <a:rPr lang="en-US" dirty="0"/>
              <a:t>[The Latin for grace, gratia, is pronounced </a:t>
            </a:r>
            <a:r>
              <a:rPr lang="en-US" dirty="0" err="1"/>
              <a:t>grah</a:t>
            </a:r>
            <a:r>
              <a:rPr lang="en-US" dirty="0"/>
              <a:t>’.sha]</a:t>
            </a:r>
          </a:p>
          <a:p>
            <a:pPr marL="274320" indent="-274320"/>
            <a:r>
              <a:rPr lang="en-US" dirty="0"/>
              <a:t>2.  The Reformation formula for salvation was: “We are saved by grace alone through faith alone in Christ alone, nothing else being necessary.”</a:t>
            </a:r>
          </a:p>
          <a:p>
            <a:pPr marL="274320" indent="-274320"/>
            <a:r>
              <a:rPr lang="en-US" dirty="0"/>
              <a:t>3.  And we can add that: this formula is based on Scripture alone and all are saved to the glory of God alone.</a:t>
            </a:r>
          </a:p>
          <a:p>
            <a:pPr marL="274320" indent="-274320"/>
            <a:endParaRPr lang="en-US" dirty="0"/>
          </a:p>
          <a:p>
            <a:pPr marL="274320" indent="-274320"/>
            <a:r>
              <a:rPr lang="en-US" b="1" dirty="0"/>
              <a:t>Q1: Of these five </a:t>
            </a:r>
            <a:r>
              <a:rPr lang="en-US" b="1" dirty="0" err="1"/>
              <a:t>solas</a:t>
            </a:r>
            <a:r>
              <a:rPr lang="en-US" b="1" dirty="0"/>
              <a:t>, why should sola scriptura be listed first?</a:t>
            </a:r>
          </a:p>
          <a:p>
            <a:pPr marL="274320" indent="-274320"/>
            <a:r>
              <a:rPr lang="en-US" dirty="0"/>
              <a:t>1.  All of the others </a:t>
            </a:r>
            <a:r>
              <a:rPr lang="en-US" dirty="0" err="1"/>
              <a:t>solas</a:t>
            </a:r>
            <a:r>
              <a:rPr lang="en-US" dirty="0"/>
              <a:t> follow from taking scripture alone as our rule of faith and practice.</a:t>
            </a:r>
          </a:p>
          <a:p>
            <a:pPr marL="274320" indent="-274320"/>
            <a:r>
              <a:rPr lang="en-US" dirty="0"/>
              <a:t>2.  How do we know that salvation or justification comes by grace alone (God’s part) through faith alone (our part)?</a:t>
            </a:r>
          </a:p>
          <a:p>
            <a:pPr marL="274320" indent="-274320"/>
            <a:r>
              <a:rPr lang="en-US" dirty="0"/>
              <a:t>3.  It is because we take scripture alone as our guide to truth.</a:t>
            </a:r>
          </a:p>
          <a:p>
            <a:pPr marL="274320" indent="-274320"/>
            <a:r>
              <a:rPr lang="en-US" dirty="0"/>
              <a:t>4.  And that is exactly what Eph 2:8-9 says</a:t>
            </a:r>
          </a:p>
          <a:p>
            <a:pPr marL="274320" indent="-274320"/>
            <a:r>
              <a:rPr lang="en-US" b="1" dirty="0"/>
              <a:t>Ephesians 2:8-9 ESV </a:t>
            </a:r>
            <a:r>
              <a:rPr lang="en-US" dirty="0"/>
              <a:t>-  For by grace you have been saved through faith. And this is not your own doing; it is the gift of God, </a:t>
            </a:r>
            <a:r>
              <a:rPr lang="en-US" baseline="30000" dirty="0"/>
              <a:t>9</a:t>
            </a:r>
            <a:r>
              <a:rPr lang="en-US" dirty="0"/>
              <a:t> not a result of works, so that no one may boast.</a:t>
            </a:r>
          </a:p>
          <a:p>
            <a:pPr marL="274320" indent="-274320"/>
            <a:r>
              <a:rPr lang="en-US" dirty="0"/>
              <a:t>5.  You don’t need the sacraments of the RC Church; you don’t need to purchase indulgences so that the excess righteousness of the saints can be applied to your account; you don’t need to do the prescribed penance that the priest requires for forgiveness.</a:t>
            </a:r>
          </a:p>
          <a:p>
            <a:pPr marL="274320" indent="-274320"/>
            <a:r>
              <a:rPr lang="en-US" dirty="0"/>
              <a:t>6.  All you need to do is accept by faith the grace of God offered us in Christ alone.</a:t>
            </a:r>
          </a:p>
          <a:p>
            <a:pPr marL="274320" indent="-274320"/>
            <a:r>
              <a:rPr lang="en-US" dirty="0"/>
              <a:t>7.  And the grace that God offers us is justification by trusting in the shed blood of Jesus for the forgiveness of our sins.</a:t>
            </a:r>
          </a:p>
          <a:p>
            <a:pPr marL="274320" indent="-274320"/>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12</a:t>
            </a:fld>
            <a:endParaRPr lang="en-US" dirty="0"/>
          </a:p>
        </p:txBody>
      </p:sp>
    </p:spTree>
    <p:extLst>
      <p:ext uri="{BB962C8B-B14F-4D97-AF65-F5344CB8AC3E}">
        <p14:creationId xmlns:p14="http://schemas.microsoft.com/office/powerpoint/2010/main" val="12911779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In the definition of the Gospel of salvation, where do you see the authority of Scripture?</a:t>
            </a:r>
          </a:p>
          <a:p>
            <a:pPr marL="274320" indent="-274320"/>
            <a:r>
              <a:rPr lang="en-US" dirty="0"/>
              <a:t>1.  This is the closest that Paul comes to a definition of the Gospel of salvation.</a:t>
            </a:r>
          </a:p>
          <a:p>
            <a:pPr marL="274320" indent="-274320"/>
            <a:r>
              <a:rPr lang="en-US" dirty="0"/>
              <a:t>2.  In essence he says, Christ died for our sins, he was buried, and he rose again the third day.</a:t>
            </a:r>
          </a:p>
          <a:p>
            <a:pPr marL="274320" indent="-274320"/>
            <a:r>
              <a:rPr lang="en-US" dirty="0"/>
              <a:t>3.  And in two places he includes the phrase “according to the Scriptures.”</a:t>
            </a:r>
          </a:p>
          <a:p>
            <a:pPr marL="274320" indent="-274320"/>
            <a:r>
              <a:rPr lang="en-US" dirty="0"/>
              <a:t>4.  So here is Paul’s gospel of salvation by grace through faith, and he bases it squarely upon the Scriptures.</a:t>
            </a:r>
          </a:p>
          <a:p>
            <a:pPr marL="274320" indent="-274320"/>
            <a:r>
              <a:rPr lang="en-US" dirty="0"/>
              <a:t>5.  Paul could go back to the OT and prove to his Jewish hearers that Jesus was the Messiah.</a:t>
            </a:r>
          </a:p>
          <a:p>
            <a:pPr marL="274320" indent="-274320"/>
            <a:endParaRPr lang="en-US" dirty="0"/>
          </a:p>
          <a:p>
            <a:pPr marL="274320" indent="-274320"/>
            <a:r>
              <a:rPr lang="en-US" b="1" dirty="0"/>
              <a:t>Q2:  On the road to Emmaus, how did Jesus prove to Cleopas and his friend that the Messiah must suffer and die before entering into His glory?</a:t>
            </a:r>
          </a:p>
          <a:p>
            <a:pPr marL="274320" indent="-274320"/>
            <a:r>
              <a:rPr lang="en-US" b="1" dirty="0"/>
              <a:t>Luke 24:27 ESV</a:t>
            </a:r>
            <a:r>
              <a:rPr lang="en-US" dirty="0"/>
              <a:t> - And beginning with Moses and all the Prophets, he interpreted to them in all the Scriptures the things concerning himself.</a:t>
            </a:r>
          </a:p>
          <a:p>
            <a:pPr marL="274320" indent="-274320"/>
            <a:r>
              <a:rPr lang="en-US" dirty="0"/>
              <a:t>1.  The OT Scriptures are filled with messianic prophecies, with types and symbols that Christ fulfilled as recorded in the NT.  </a:t>
            </a:r>
          </a:p>
          <a:p>
            <a:pPr marL="274320" indent="-274320"/>
            <a:r>
              <a:rPr lang="en-US" dirty="0"/>
              <a:t>2.  For Jesus, the Scriptures were God’s inspired word.</a:t>
            </a:r>
          </a:p>
          <a:p>
            <a:pPr marL="274320" indent="-274320"/>
            <a:r>
              <a:rPr lang="en-US" dirty="0"/>
              <a:t>3.  In fact, He castigated the Pharisees and religious leaders for the traditions they used to nullify the word of God.</a:t>
            </a:r>
          </a:p>
          <a:p>
            <a:pPr marL="274320" indent="-274320"/>
            <a:r>
              <a:rPr lang="en-US" b="1" dirty="0"/>
              <a:t>Mark 7:9, 13 NIV</a:t>
            </a:r>
            <a:r>
              <a:rPr lang="en-US" dirty="0"/>
              <a:t> - 9 And he continued, "You have a fine way of setting aside the commands of God in order to observe your own traditions! ... 13 Thus you nullify the word of God by your tradition that you have handed down. And you do many things like that."</a:t>
            </a:r>
          </a:p>
          <a:p>
            <a:pPr marL="274320" indent="-274320"/>
            <a:r>
              <a:rPr lang="en-US" dirty="0"/>
              <a:t>4.  And, of course, we know of all the traditions and restrictions they placed on the Sabbath and its observance until they made it burden rather than a joy.</a:t>
            </a:r>
          </a:p>
          <a:p>
            <a:pPr marL="274320" indent="-274320"/>
            <a:r>
              <a:rPr lang="en-US" dirty="0"/>
              <a:t>5.  Here we see the danger of adding tradition to the word of God and giving it equal or greater weight.</a:t>
            </a:r>
          </a:p>
          <a:p>
            <a:pPr marL="274320" indent="-274320"/>
            <a:r>
              <a:rPr lang="en-US" dirty="0"/>
              <a:t>6.  It was a problem with the Jews in Jesus’ day and it was an even greater problem in the compromised Christian church.</a:t>
            </a: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13</a:t>
            </a:fld>
            <a:endParaRPr lang="en-US" dirty="0"/>
          </a:p>
        </p:txBody>
      </p:sp>
    </p:spTree>
    <p:extLst>
      <p:ext uri="{BB962C8B-B14F-4D97-AF65-F5344CB8AC3E}">
        <p14:creationId xmlns:p14="http://schemas.microsoft.com/office/powerpoint/2010/main" val="21098451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How did Paul describe his handling of the word of God?</a:t>
            </a:r>
          </a:p>
          <a:p>
            <a:pPr marL="274320" indent="-274320"/>
            <a:r>
              <a:rPr lang="en-US" b="0" dirty="0"/>
              <a:t>1.  His ways as a minister of Christ are diametrically opposed to Satan’s</a:t>
            </a:r>
          </a:p>
          <a:p>
            <a:pPr marL="274320" indent="-274320"/>
            <a:r>
              <a:rPr lang="en-US" b="0" dirty="0"/>
              <a:t>2.  He doesn’t try to trick anyone or deceive them or distort the word of God.</a:t>
            </a:r>
          </a:p>
          <a:p>
            <a:pPr marL="274320" indent="-274320"/>
            <a:r>
              <a:rPr lang="en-US" b="0" dirty="0"/>
              <a:t>3.  He simply tells the truth as it comes from God’s inspired word.</a:t>
            </a:r>
          </a:p>
          <a:p>
            <a:pPr marL="274320" indent="-274320"/>
            <a:r>
              <a:rPr lang="en-US" b="0" dirty="0"/>
              <a:t>4.  On the other hand, Satan does use shameful deeds and underhanded methods to try to blind us to the truth and keep us in spiritual darkness.</a:t>
            </a:r>
          </a:p>
          <a:p>
            <a:pPr marL="274320" indent="-274320"/>
            <a:r>
              <a:rPr lang="en-US" b="0" dirty="0"/>
              <a:t>5.  He is only too eager to use liberal theologians to distort the word of God and rob it of its inspiration, its fulfilled prophecies, and its miracles.</a:t>
            </a:r>
          </a:p>
        </p:txBody>
      </p:sp>
      <p:sp>
        <p:nvSpPr>
          <p:cNvPr id="4" name="Slide Number Placeholder 3"/>
          <p:cNvSpPr>
            <a:spLocks noGrp="1"/>
          </p:cNvSpPr>
          <p:nvPr>
            <p:ph type="sldNum" sz="quarter" idx="10"/>
          </p:nvPr>
        </p:nvSpPr>
        <p:spPr/>
        <p:txBody>
          <a:bodyPr/>
          <a:lstStyle/>
          <a:p>
            <a:pPr>
              <a:defRPr/>
            </a:pPr>
            <a:fld id="{8FA03DF1-0740-4641-8846-A13960E4BC68}" type="slidenum">
              <a:rPr lang="en-US" smtClean="0"/>
              <a:pPr>
                <a:defRPr/>
              </a:pPr>
              <a:t>14</a:t>
            </a:fld>
            <a:endParaRPr lang="en-US" dirty="0"/>
          </a:p>
        </p:txBody>
      </p:sp>
    </p:spTree>
    <p:extLst>
      <p:ext uri="{BB962C8B-B14F-4D97-AF65-F5344CB8AC3E}">
        <p14:creationId xmlns:p14="http://schemas.microsoft.com/office/powerpoint/2010/main" val="36617756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Q1:  How did the Bereans respond to Paul’s preaching about Christ?</a:t>
            </a:r>
          </a:p>
          <a:p>
            <a:pPr marL="274320" indent="-274320"/>
            <a:r>
              <a:rPr lang="en-US" altLang="en-US" dirty="0">
                <a:latin typeface="Arial" panose="020B0604020202020204" pitchFamily="34" charset="0"/>
              </a:rPr>
              <a:t>1.  There are two things the Bereans did: they received the word with “great eagerness” [NASB], and they tested what they heard by the Scriptures.</a:t>
            </a:r>
          </a:p>
          <a:p>
            <a:pPr marL="274320" indent="-274320"/>
            <a:r>
              <a:rPr lang="en-US" altLang="en-US" dirty="0">
                <a:latin typeface="Arial" panose="020B0604020202020204" pitchFamily="34" charset="0"/>
              </a:rPr>
              <a:t>2.  They were not afraid of new light.  They were not afraid to hear something new.</a:t>
            </a:r>
          </a:p>
          <a:p>
            <a:pPr marL="274320" indent="-274320"/>
            <a:endParaRPr lang="en-US" altLang="en-US" dirty="0">
              <a:latin typeface="Arial" panose="020B0604020202020204" pitchFamily="34" charset="0"/>
            </a:endParaRPr>
          </a:p>
          <a:p>
            <a:pPr marL="274320" indent="-274320"/>
            <a:r>
              <a:rPr lang="en-US" altLang="en-US" b="1" dirty="0">
                <a:latin typeface="Arial" panose="020B0604020202020204" pitchFamily="34" charset="0"/>
              </a:rPr>
              <a:t>Q2: How can we become more like the Bereans?</a:t>
            </a:r>
          </a:p>
          <a:p>
            <a:pPr marL="274320" indent="-274320"/>
            <a:r>
              <a:rPr lang="en-US" altLang="en-US" dirty="0">
                <a:latin typeface="Arial" panose="020B0604020202020204" pitchFamily="34" charset="0"/>
              </a:rPr>
              <a:t>1.  Don’t be afraid to listen to something new.</a:t>
            </a:r>
          </a:p>
          <a:p>
            <a:pPr marL="274320" indent="-274320"/>
            <a:r>
              <a:rPr lang="en-US" altLang="en-US" dirty="0">
                <a:latin typeface="Arial" panose="020B0604020202020204" pitchFamily="34" charset="0"/>
              </a:rPr>
              <a:t>2.  But make sure we test everything by the word of God before we make up our minds to follow it.</a:t>
            </a:r>
          </a:p>
          <a:p>
            <a:pPr marL="274320" indent="-274320"/>
            <a:r>
              <a:rPr lang="en-US" altLang="en-US" dirty="0">
                <a:latin typeface="Arial" panose="020B0604020202020204" pitchFamily="34" charset="0"/>
              </a:rPr>
              <a:t>3.  I don’t want to become like the JW’s.  They won’t read any literature, not even the Bible, unless it’s produced by the Watch Tower organization.</a:t>
            </a:r>
          </a:p>
          <a:p>
            <a:pPr marL="274320" indent="-274320"/>
            <a:r>
              <a:rPr lang="en-US" altLang="en-US" dirty="0">
                <a:latin typeface="Arial" panose="020B0604020202020204" pitchFamily="34" charset="0"/>
              </a:rPr>
              <a:t>4.  Truth is progressive.  Let’s not get stagnated in the truth as it was understood by the pioneers of the Advent faith.</a:t>
            </a:r>
          </a:p>
          <a:p>
            <a:pPr marL="274320" indent="-274320"/>
            <a:r>
              <a:rPr lang="en-US" altLang="en-US" dirty="0">
                <a:latin typeface="Arial" panose="020B0604020202020204" pitchFamily="34" charset="0"/>
              </a:rPr>
              <a:t>5.  Let’s be willing to consider new ideas even if they don’t come from the ABC.</a:t>
            </a:r>
          </a:p>
          <a:p>
            <a:pPr marL="274320" indent="-274320"/>
            <a:r>
              <a:rPr lang="en-US" altLang="en-US" dirty="0">
                <a:latin typeface="Arial" panose="020B0604020202020204" pitchFamily="34" charset="0"/>
              </a:rPr>
              <a:t>6.  But we must be sure to test all things by the Scriptures: the 66 books of the Bible.</a:t>
            </a:r>
          </a:p>
          <a:p>
            <a:pPr marL="274320" indent="-274320"/>
            <a:r>
              <a:rPr lang="en-US" altLang="en-US" dirty="0">
                <a:latin typeface="Arial" panose="020B0604020202020204" pitchFamily="34" charset="0"/>
              </a:rPr>
              <a:t>7.  Don’t believe something because “that’s what my church believes.”</a:t>
            </a:r>
          </a:p>
          <a:p>
            <a:pPr marL="274320" indent="-274320"/>
            <a:r>
              <a:rPr lang="en-US" altLang="en-US" dirty="0">
                <a:latin typeface="Arial" panose="020B0604020202020204" pitchFamily="34" charset="0"/>
              </a:rPr>
              <a:t>8.  Believe it because you can find it in the Word of God.</a:t>
            </a:r>
          </a:p>
          <a:p>
            <a:pPr marL="274320" indent="-274320"/>
            <a:r>
              <a:rPr lang="en-US" b="0" dirty="0"/>
              <a:t>9.  “If it’s not in the word it doesn’t deserve to be heard, but if it’s in the book, let’s take a look.”</a:t>
            </a:r>
          </a:p>
          <a:p>
            <a:pPr marL="274320" indent="-274320"/>
            <a:r>
              <a:rPr lang="en-US" b="0" dirty="0"/>
              <a:t>[Illustration]</a:t>
            </a:r>
          </a:p>
          <a:p>
            <a:pPr marL="731520" lvl="1" indent="-274320"/>
            <a:r>
              <a:rPr lang="en-US" b="0" dirty="0"/>
              <a:t>I heard a story about a new pastor who was trying to get a feel for the beliefs of one of his elders.</a:t>
            </a:r>
          </a:p>
          <a:p>
            <a:pPr marL="731520" lvl="1" indent="-274320"/>
            <a:r>
              <a:rPr lang="en-US" b="0" dirty="0"/>
              <a:t>So the pastor asked him, “What do you believe?’</a:t>
            </a:r>
          </a:p>
          <a:p>
            <a:pPr marL="731520" lvl="1" indent="-274320"/>
            <a:r>
              <a:rPr lang="en-US" b="0" dirty="0"/>
              <a:t>The elder responded, “I believe what my church believes?”</a:t>
            </a:r>
          </a:p>
          <a:p>
            <a:pPr marL="731520" lvl="1" indent="-274320"/>
            <a:r>
              <a:rPr lang="en-US" b="0" dirty="0"/>
              <a:t>So the Pastor asked, “Well then, what does your church believe?”</a:t>
            </a:r>
          </a:p>
          <a:p>
            <a:pPr marL="731520" lvl="1" indent="-274320"/>
            <a:r>
              <a:rPr lang="en-US" b="0" dirty="0"/>
              <a:t>To which the elder replied, “My church believes what I believe.”</a:t>
            </a:r>
          </a:p>
          <a:p>
            <a:pPr marL="731520" lvl="1" indent="-274320"/>
            <a:r>
              <a:rPr lang="en-US" b="0" dirty="0"/>
              <a:t>Thinking he would try one more time for specifics, he asked, “Ok then, what do you and your church believe?”</a:t>
            </a:r>
          </a:p>
          <a:p>
            <a:pPr marL="731520" lvl="1" indent="-274320"/>
            <a:r>
              <a:rPr lang="en-US" b="0" dirty="0"/>
              <a:t>To which the elder replied, “My church and I believe the same thing.”</a:t>
            </a:r>
          </a:p>
          <a:p>
            <a:pPr marL="274320" indent="-274320"/>
            <a:r>
              <a:rPr lang="en-US" b="0" dirty="0"/>
              <a:t>10. There may be some who think there is merit in believing only what their church believes.</a:t>
            </a:r>
          </a:p>
          <a:p>
            <a:pPr marL="274320" indent="-274320"/>
            <a:r>
              <a:rPr lang="en-US" b="0" dirty="0"/>
              <a:t>11. But no church has authority over the word of God.</a:t>
            </a:r>
          </a:p>
          <a:p>
            <a:pPr marL="274320" indent="-274320"/>
            <a:r>
              <a:rPr lang="en-US" b="0" dirty="0"/>
              <a:t>12. We would be on safer ground to say I believe the Word of God, OT and NT, the Law and the Testimony.</a:t>
            </a:r>
          </a:p>
          <a:p>
            <a:pPr marL="274320" indent="-274320"/>
            <a:r>
              <a:rPr lang="en-US" b="0" dirty="0"/>
              <a:t>13. The early Adventists were fond of saying “We have no creed but the Bible.”</a:t>
            </a:r>
          </a:p>
          <a:p>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15</a:t>
            </a:fld>
            <a:endParaRPr lang="en-US" dirty="0"/>
          </a:p>
        </p:txBody>
      </p:sp>
    </p:spTree>
    <p:extLst>
      <p:ext uri="{BB962C8B-B14F-4D97-AF65-F5344CB8AC3E}">
        <p14:creationId xmlns:p14="http://schemas.microsoft.com/office/powerpoint/2010/main" val="34862174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How should we discover truth according to this text?</a:t>
            </a:r>
          </a:p>
          <a:p>
            <a:pPr marL="274320" indent="-274320"/>
            <a:r>
              <a:rPr lang="en-US" b="0" dirty="0"/>
              <a:t>1.  We should seek the guidance of the Holy Spirit as we read Scripture.</a:t>
            </a:r>
          </a:p>
          <a:p>
            <a:pPr marL="274320" indent="-274320"/>
            <a:r>
              <a:rPr lang="en-US" b="0" dirty="0"/>
              <a:t>2.  Jesus said,</a:t>
            </a:r>
          </a:p>
          <a:p>
            <a:pPr marL="274320" indent="-274320"/>
            <a:r>
              <a:rPr lang="en-US" b="1" dirty="0"/>
              <a:t>John 17:17 ESV</a:t>
            </a:r>
            <a:r>
              <a:rPr lang="en-US" b="0" dirty="0"/>
              <a:t> - Sanctify them in the truth; your word is truth.</a:t>
            </a:r>
          </a:p>
          <a:p>
            <a:pPr marL="274320" indent="-274320"/>
            <a:r>
              <a:rPr lang="en-US" b="0" dirty="0"/>
              <a:t>3.  If the HS inspired the word of God then He can guide us into a proper understanding of its truth.</a:t>
            </a:r>
          </a:p>
          <a:p>
            <a:pPr marL="274320" indent="-274320"/>
            <a:r>
              <a:rPr lang="en-US" b="0" dirty="0"/>
              <a:t>4.  The HS may well work in a way in which truth is revealed progressively.</a:t>
            </a:r>
          </a:p>
          <a:p>
            <a:pPr marL="274320" indent="-274320"/>
            <a:r>
              <a:rPr lang="en-US" b="0" dirty="0"/>
              <a:t>5.  It may take years to get in line with all God’s truth.</a:t>
            </a:r>
          </a:p>
          <a:p>
            <a:pPr marL="274320" indent="-274320"/>
            <a:r>
              <a:rPr lang="en-US" b="0" dirty="0"/>
              <a:t>6.  But we are responsible for the truth that the Spirit has reveled to us.</a:t>
            </a:r>
          </a:p>
          <a:p>
            <a:pPr marL="274320" indent="-274320"/>
            <a:r>
              <a:rPr lang="en-US" b="0" dirty="0"/>
              <a:t>7.  And as we accept and follow, God opens to our hearts more truth.</a:t>
            </a:r>
          </a:p>
          <a:p>
            <a:pPr marL="274320" indent="-274320"/>
            <a:endParaRPr lang="en-US" b="0" dirty="0"/>
          </a:p>
          <a:p>
            <a:pPr marL="274320" indent="-274320"/>
            <a:r>
              <a:rPr lang="en-US" b="1" dirty="0"/>
              <a:t>Q2: What is the source of truth for the Roman Catholic church?</a:t>
            </a:r>
          </a:p>
          <a:p>
            <a:pPr marL="274320" indent="-274320"/>
            <a:r>
              <a:rPr lang="en-US" b="0" dirty="0"/>
              <a:t>1.  They have what is called the teaching magisterium of the church.</a:t>
            </a:r>
          </a:p>
          <a:p>
            <a:pPr marL="274320" indent="-274320"/>
            <a:r>
              <a:rPr lang="en-US" b="0" dirty="0"/>
              <a:t>2.  Wikipedia gives this definition:</a:t>
            </a:r>
          </a:p>
          <a:p>
            <a:pPr marL="731520" lvl="1" indent="-274320"/>
            <a:r>
              <a:rPr lang="en-US" b="0" i="0" dirty="0">
                <a:solidFill>
                  <a:srgbClr val="202122"/>
                </a:solidFill>
                <a:effectLst/>
                <a:highlight>
                  <a:srgbClr val="FFFFFF"/>
                </a:highlight>
                <a:latin typeface="Arial" panose="020B0604020202020204" pitchFamily="34" charset="0"/>
              </a:rPr>
              <a:t>The </a:t>
            </a:r>
            <a:r>
              <a:rPr lang="en-US" b="1" i="0" dirty="0">
                <a:solidFill>
                  <a:srgbClr val="202122"/>
                </a:solidFill>
                <a:effectLst/>
                <a:highlight>
                  <a:srgbClr val="FFFFFF"/>
                </a:highlight>
                <a:latin typeface="Arial" panose="020B0604020202020204" pitchFamily="34" charset="0"/>
              </a:rPr>
              <a:t>magisterium</a:t>
            </a:r>
            <a:r>
              <a:rPr lang="en-US" b="0" i="0" dirty="0">
                <a:solidFill>
                  <a:srgbClr val="202122"/>
                </a:solidFill>
                <a:effectLst/>
                <a:highlight>
                  <a:srgbClr val="FFFFFF"/>
                </a:highlight>
                <a:latin typeface="Arial" panose="020B0604020202020204" pitchFamily="34" charset="0"/>
              </a:rPr>
              <a:t> of the </a:t>
            </a:r>
            <a:r>
              <a:rPr lang="en-US" b="0" i="0" u="none" strike="noStrike" dirty="0">
                <a:solidFill>
                  <a:srgbClr val="3366CC"/>
                </a:solidFill>
                <a:effectLst/>
                <a:highlight>
                  <a:srgbClr val="FFFFFF"/>
                </a:highlight>
                <a:latin typeface="Arial" panose="020B0604020202020204" pitchFamily="34" charset="0"/>
                <a:hlinkClick r:id="rId3" tooltip="Catholic Church"/>
              </a:rPr>
              <a:t>Catholic Church</a:t>
            </a:r>
            <a:r>
              <a:rPr lang="en-US" b="0" i="0" dirty="0">
                <a:solidFill>
                  <a:srgbClr val="202122"/>
                </a:solidFill>
                <a:effectLst/>
                <a:highlight>
                  <a:srgbClr val="FFFFFF"/>
                </a:highlight>
                <a:latin typeface="Arial" panose="020B0604020202020204" pitchFamily="34" charset="0"/>
              </a:rPr>
              <a:t> is the church's authority or office to give authentic interpretation of the word of God, "whether in its written form or in the form of Tradition".</a:t>
            </a:r>
            <a:r>
              <a:rPr lang="en-US" b="0" i="0" u="none" strike="noStrike" baseline="30000" dirty="0">
                <a:solidFill>
                  <a:srgbClr val="3366CC"/>
                </a:solidFill>
                <a:effectLst/>
                <a:highlight>
                  <a:srgbClr val="FFFFFF"/>
                </a:highlight>
                <a:latin typeface="Arial" panose="020B0604020202020204" pitchFamily="34" charset="0"/>
                <a:hlinkClick r:id="rId4"/>
              </a:rPr>
              <a:t>[1]</a:t>
            </a:r>
            <a:r>
              <a:rPr lang="en-US" b="0" i="0" u="none" strike="noStrike" baseline="30000" dirty="0">
                <a:solidFill>
                  <a:srgbClr val="3366CC"/>
                </a:solidFill>
                <a:effectLst/>
                <a:highlight>
                  <a:srgbClr val="FFFFFF"/>
                </a:highlight>
                <a:latin typeface="Arial" panose="020B0604020202020204" pitchFamily="34" charset="0"/>
                <a:hlinkClick r:id="rId5"/>
              </a:rPr>
              <a:t>[2]</a:t>
            </a:r>
            <a:r>
              <a:rPr lang="en-US" b="0" i="0" u="none" strike="noStrike" baseline="30000" dirty="0">
                <a:solidFill>
                  <a:srgbClr val="3366CC"/>
                </a:solidFill>
                <a:effectLst/>
                <a:highlight>
                  <a:srgbClr val="FFFFFF"/>
                </a:highlight>
                <a:latin typeface="Arial" panose="020B0604020202020204" pitchFamily="34" charset="0"/>
                <a:hlinkClick r:id="rId6"/>
              </a:rPr>
              <a:t>[3]</a:t>
            </a:r>
            <a:r>
              <a:rPr lang="en-US" b="0" i="0" dirty="0">
                <a:solidFill>
                  <a:srgbClr val="202122"/>
                </a:solidFill>
                <a:effectLst/>
                <a:highlight>
                  <a:srgbClr val="FFFFFF"/>
                </a:highlight>
                <a:latin typeface="Arial" panose="020B0604020202020204" pitchFamily="34" charset="0"/>
              </a:rPr>
              <a:t> According to the 1992 </a:t>
            </a:r>
            <a:r>
              <a:rPr lang="en-US" b="0" i="1" u="none" strike="noStrike" dirty="0">
                <a:solidFill>
                  <a:srgbClr val="3366CC"/>
                </a:solidFill>
                <a:effectLst/>
                <a:highlight>
                  <a:srgbClr val="FFFFFF"/>
                </a:highlight>
                <a:latin typeface="Arial" panose="020B0604020202020204" pitchFamily="34" charset="0"/>
                <a:hlinkClick r:id="rId7" tooltip="Catechism of the Catholic Church"/>
              </a:rPr>
              <a:t>Catechism of the Catholic Church</a:t>
            </a:r>
            <a:r>
              <a:rPr lang="en-US" b="0" i="0" dirty="0">
                <a:solidFill>
                  <a:srgbClr val="202122"/>
                </a:solidFill>
                <a:effectLst/>
                <a:highlight>
                  <a:srgbClr val="FFFFFF"/>
                </a:highlight>
                <a:latin typeface="Arial" panose="020B0604020202020204" pitchFamily="34" charset="0"/>
              </a:rPr>
              <a:t>, the task of interpretation is vested uniquely in the </a:t>
            </a:r>
            <a:r>
              <a:rPr lang="en-US" b="0" i="0" u="none" strike="noStrike" dirty="0">
                <a:solidFill>
                  <a:srgbClr val="3366CC"/>
                </a:solidFill>
                <a:effectLst/>
                <a:highlight>
                  <a:srgbClr val="FFFFFF"/>
                </a:highlight>
                <a:latin typeface="Arial" panose="020B0604020202020204" pitchFamily="34" charset="0"/>
                <a:hlinkClick r:id="rId8" tooltip="Pope"/>
              </a:rPr>
              <a:t>Pope</a:t>
            </a:r>
            <a:r>
              <a:rPr lang="en-US" b="0" i="0" dirty="0">
                <a:solidFill>
                  <a:srgbClr val="202122"/>
                </a:solidFill>
                <a:effectLst/>
                <a:highlight>
                  <a:srgbClr val="FFFFFF"/>
                </a:highlight>
                <a:latin typeface="Arial" panose="020B0604020202020204" pitchFamily="34" charset="0"/>
              </a:rPr>
              <a:t> and the </a:t>
            </a:r>
            <a:r>
              <a:rPr lang="en-US" b="0" i="0" u="none" strike="noStrike" dirty="0">
                <a:solidFill>
                  <a:srgbClr val="3366CC"/>
                </a:solidFill>
                <a:effectLst/>
                <a:highlight>
                  <a:srgbClr val="FFFFFF"/>
                </a:highlight>
                <a:latin typeface="Arial" panose="020B0604020202020204" pitchFamily="34" charset="0"/>
                <a:hlinkClick r:id="rId9" tooltip="Bishops in the Catholic Church"/>
              </a:rPr>
              <a:t>bishops</a:t>
            </a:r>
            <a:r>
              <a:rPr lang="en-US" b="0" i="0" u="none" strike="noStrike" dirty="0">
                <a:solidFill>
                  <a:srgbClr val="3366CC"/>
                </a:solidFill>
                <a:effectLst/>
                <a:highlight>
                  <a:srgbClr val="FFFFFF"/>
                </a:highlight>
                <a:latin typeface="Arial" panose="020B0604020202020204" pitchFamily="34" charset="0"/>
              </a:rPr>
              <a:t>.</a:t>
            </a:r>
          </a:p>
          <a:p>
            <a:pPr marL="274320" indent="-274320"/>
            <a:r>
              <a:rPr lang="en-US" b="0" i="0" u="none" strike="noStrike" dirty="0">
                <a:solidFill>
                  <a:srgbClr val="3366CC"/>
                </a:solidFill>
                <a:effectLst/>
                <a:highlight>
                  <a:srgbClr val="FFFFFF"/>
                </a:highlight>
                <a:latin typeface="Arial" panose="020B0604020202020204" pitchFamily="34" charset="0"/>
              </a:rPr>
              <a:t>3.  In other words, the clergy of the Catholic church headed by the pope decide what is true and what is the proper interpretation of scripture and tradition.</a:t>
            </a:r>
          </a:p>
          <a:p>
            <a:pPr marL="274320" indent="-274320"/>
            <a:r>
              <a:rPr lang="en-US" b="0" i="0" u="none" strike="noStrike" dirty="0">
                <a:solidFill>
                  <a:srgbClr val="3366CC"/>
                </a:solidFill>
                <a:effectLst/>
                <a:highlight>
                  <a:srgbClr val="FFFFFF"/>
                </a:highlight>
                <a:latin typeface="Arial" panose="020B0604020202020204" pitchFamily="34" charset="0"/>
              </a:rPr>
              <a:t>4.  And the claim of the church is that the pope is infallible in his decrees of catholic doctrine.</a:t>
            </a:r>
          </a:p>
          <a:p>
            <a:pPr marL="274320" indent="-274320"/>
            <a:r>
              <a:rPr lang="en-US" b="0" i="0" u="none" strike="noStrike" dirty="0">
                <a:solidFill>
                  <a:srgbClr val="3366CC"/>
                </a:solidFill>
                <a:effectLst/>
                <a:highlight>
                  <a:srgbClr val="FFFFFF"/>
                </a:highlight>
                <a:latin typeface="Arial" panose="020B0604020202020204" pitchFamily="34" charset="0"/>
              </a:rPr>
              <a:t>5.  This makes it impossible for the church to correct anything that is false since the doctrine of infallibility means that nothing can possibly be false!</a:t>
            </a:r>
            <a:endParaRPr lang="en-US" b="0" dirty="0"/>
          </a:p>
          <a:p>
            <a:pPr marL="274320" indent="-274320"/>
            <a:endParaRPr lang="en-US" b="0"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16</a:t>
            </a:fld>
            <a:endParaRPr lang="en-US" dirty="0"/>
          </a:p>
        </p:txBody>
      </p:sp>
    </p:spTree>
    <p:extLst>
      <p:ext uri="{BB962C8B-B14F-4D97-AF65-F5344CB8AC3E}">
        <p14:creationId xmlns:p14="http://schemas.microsoft.com/office/powerpoint/2010/main" val="2314485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B2: </a:t>
            </a:r>
          </a:p>
          <a:p>
            <a:pPr marL="274320" indent="-274320"/>
            <a:r>
              <a:rPr lang="en-US" dirty="0"/>
              <a:t>1.  Here on earth, the GC has become a battle for our minds and hearts.</a:t>
            </a:r>
          </a:p>
          <a:p>
            <a:pPr marL="274320" indent="-274320"/>
            <a:r>
              <a:rPr lang="en-US" dirty="0"/>
              <a:t>2.  Both Christ and Satan are vying for our allegiance.</a:t>
            </a:r>
          </a:p>
          <a:p>
            <a:pPr marL="274320" indent="-274320"/>
            <a:r>
              <a:rPr lang="en-US" dirty="0"/>
              <a:t>3.  And where do we find out the truth about these two opposing combatants?</a:t>
            </a:r>
          </a:p>
          <a:p>
            <a:pPr marL="274320" indent="-274320"/>
            <a:r>
              <a:rPr lang="en-US" dirty="0"/>
              <a:t>4.  We find that truth in the word of God.</a:t>
            </a:r>
          </a:p>
          <a:p>
            <a:pPr marL="274320" indent="-274320"/>
            <a:r>
              <a:rPr lang="en-US" dirty="0"/>
              <a:t>5.  Jesus wants us to know the word, believe the word, memorize the word, and live according to the word.</a:t>
            </a:r>
          </a:p>
          <a:p>
            <a:pPr marL="274320" indent="-274320"/>
            <a:r>
              <a:rPr lang="en-US" dirty="0"/>
              <a:t>6.  Satan wants us to ignore the word, and live as we please.</a:t>
            </a:r>
          </a:p>
          <a:p>
            <a:pPr marL="274320" indent="-274320"/>
            <a:endParaRPr lang="en-US" dirty="0"/>
          </a:p>
          <a:p>
            <a:pPr marL="274320" indent="-274320"/>
            <a:r>
              <a:rPr lang="en-US" b="1" dirty="0"/>
              <a:t>B3:</a:t>
            </a:r>
          </a:p>
          <a:p>
            <a:pPr marL="274320" indent="-274320"/>
            <a:r>
              <a:rPr lang="en-US" dirty="0"/>
              <a:t>1.  The Bible describes Satan as a fallen angel, a deceiver of our first parents, a liar and the father of lies, a murderer from the beginning, the accuser, the adversary, the tempter, the enemy of God and of Christ; h</a:t>
            </a:r>
            <a:r>
              <a:rPr lang="en-US" b="0" i="0" dirty="0">
                <a:solidFill>
                  <a:srgbClr val="081C2A"/>
                </a:solidFill>
                <a:effectLst/>
                <a:highlight>
                  <a:srgbClr val="FFFFFF"/>
                </a:highlight>
                <a:latin typeface="system-ui"/>
              </a:rPr>
              <a:t>e promotes false doctrines and seeks to keep unbelievers in spiritual bondage.</a:t>
            </a:r>
            <a:endParaRPr lang="en-US" dirty="0"/>
          </a:p>
          <a:p>
            <a:pPr marL="274320" indent="-274320"/>
            <a:r>
              <a:rPr lang="en-US" dirty="0"/>
              <a:t>2.  Satan wants you to ignore the word of God and the truth it presents about him and his plans to lead you to the lake of fire.</a:t>
            </a:r>
          </a:p>
          <a:p>
            <a:pPr marL="274320" indent="-274320"/>
            <a:r>
              <a:rPr lang="en-US" dirty="0"/>
              <a:t>3.  So this text is important in our approach to the GC because the Bible is our source of truth about spiritual realities.</a:t>
            </a:r>
          </a:p>
          <a:p>
            <a:pPr marL="274320" indent="-274320"/>
            <a:r>
              <a:rPr lang="en-US" dirty="0"/>
              <a:t>4.  It tells us of the goodness of God and the evil of Satan.</a:t>
            </a:r>
          </a:p>
          <a:p>
            <a:pPr marL="274320" indent="-274320"/>
            <a:r>
              <a:rPr lang="en-US" dirty="0"/>
              <a:t>5.  It tells us about God’s ultimate victory and Satan’s ultimate defeat.</a:t>
            </a:r>
          </a:p>
          <a:p>
            <a:pPr marL="274320" indent="-274320"/>
            <a:r>
              <a:rPr lang="en-US" dirty="0"/>
              <a:t>6.  And it tells us how we can be redeemed by the blood of Jesus and end up on the winning side in the Kingdom of God.</a:t>
            </a:r>
          </a:p>
          <a:p>
            <a:pPr marL="274320" indent="-274320"/>
            <a:endParaRPr lang="en-US" dirty="0"/>
          </a:p>
          <a:p>
            <a:pPr marL="274320" indent="-274320"/>
            <a:r>
              <a:rPr lang="en-US" b="1" dirty="0"/>
              <a:t>B4:</a:t>
            </a:r>
          </a:p>
          <a:p>
            <a:pPr marL="274320" indent="-274320"/>
            <a:r>
              <a:rPr lang="en-US" dirty="0"/>
              <a:t>1.  The word of God expresses the will of God.</a:t>
            </a:r>
          </a:p>
          <a:p>
            <a:pPr marL="274320" indent="-274320"/>
            <a:r>
              <a:rPr lang="en-US" dirty="0"/>
              <a:t>2.  Memorizing key portions of the word helps us to remember it and apply it.</a:t>
            </a:r>
          </a:p>
          <a:p>
            <a:pPr marL="274320" indent="-274320"/>
            <a:r>
              <a:rPr lang="en-US" dirty="0"/>
              <a:t>3.  We can’t do the will of God unless we know the will of God.</a:t>
            </a:r>
          </a:p>
          <a:p>
            <a:pPr marL="274320" indent="-274320"/>
            <a:r>
              <a:rPr lang="en-US" dirty="0"/>
              <a:t>4.  And when we memorize the Word we can know it, recall it, meditate on it, and apply it.</a:t>
            </a:r>
          </a:p>
          <a:p>
            <a:pPr marL="274320" indent="-274320"/>
            <a:endParaRPr lang="en-US" dirty="0"/>
          </a:p>
          <a:p>
            <a:pPr marL="274320" indent="-274320"/>
            <a:r>
              <a:rPr lang="en-US" b="1" dirty="0"/>
              <a:t>B5:</a:t>
            </a:r>
          </a:p>
          <a:p>
            <a:pPr marL="274320" indent="-274320"/>
            <a:r>
              <a:rPr lang="en-US" dirty="0"/>
              <a:t>1.  To every temptation, Jesus had a response: “It is written.”</a:t>
            </a:r>
          </a:p>
          <a:p>
            <a:pPr marL="274320" indent="-274320"/>
            <a:r>
              <a:rPr lang="en-US" dirty="0"/>
              <a:t>2.  Did Jesus need to pull out the scroll of Deuteronomy and look it up in order to quote the verse?</a:t>
            </a:r>
          </a:p>
          <a:p>
            <a:pPr marL="274320" indent="-274320"/>
            <a:r>
              <a:rPr lang="en-US" dirty="0"/>
              <a:t>3.  No.  He had God’s word hidden in His heart.</a:t>
            </a:r>
          </a:p>
          <a:p>
            <a:pPr marL="274320" indent="-274320"/>
            <a:r>
              <a:rPr lang="en-US" dirty="0"/>
              <a:t>4.  That’s where we need to hide it too:  in our hearts and in our minds.</a:t>
            </a:r>
          </a:p>
          <a:p>
            <a:pPr marL="274320" indent="-274320"/>
            <a:r>
              <a:rPr lang="en-US" dirty="0"/>
              <a:t>5.  I don’t think there’s any easy way to memorize scripture.</a:t>
            </a:r>
          </a:p>
          <a:p>
            <a:pPr marL="274320" indent="-274320"/>
            <a:r>
              <a:rPr lang="en-US" dirty="0"/>
              <a:t>6.  Some find putting it to music is helpful.</a:t>
            </a:r>
          </a:p>
          <a:p>
            <a:pPr marL="274320" indent="-274320"/>
            <a:r>
              <a:rPr lang="en-US" dirty="0"/>
              <a:t>7.  It may be just taking a book of the Bible and underling the key verses you want to memorize and keep going over them until they sticks.</a:t>
            </a:r>
          </a:p>
          <a:p>
            <a:pPr marL="274320" indent="-274320"/>
            <a:r>
              <a:rPr lang="en-US" dirty="0"/>
              <a:t>8.  It’s hard work, but memorization should be an important part of our study of the word.</a:t>
            </a:r>
          </a:p>
          <a:p>
            <a:pPr marL="274320" indent="-274320"/>
            <a:endParaRPr lang="en-US" dirty="0"/>
          </a:p>
          <a:p>
            <a:pPr marL="274320" indent="-274320"/>
            <a:r>
              <a:rPr lang="en-US" dirty="0"/>
              <a:t>Supplemental Questions:</a:t>
            </a:r>
          </a:p>
          <a:p>
            <a:pPr marL="274320" indent="-274320"/>
            <a:r>
              <a:rPr lang="en-US" b="1" dirty="0"/>
              <a:t>Q1: What do we memorize and remember?</a:t>
            </a:r>
          </a:p>
          <a:p>
            <a:pPr marL="274320" indent="-274320"/>
            <a:r>
              <a:rPr lang="en-US" dirty="0"/>
              <a:t>1.  Its not the hard things that we don’t understand.</a:t>
            </a:r>
          </a:p>
          <a:p>
            <a:pPr marL="274320" indent="-274320"/>
            <a:r>
              <a:rPr lang="en-US" dirty="0"/>
              <a:t>2.  It’s the simple things, the meaningful things, the precious truths and promises, it’s the gospel and its power to change lives, it’s texts like John 3:16.</a:t>
            </a:r>
          </a:p>
          <a:p>
            <a:pPr marL="274320" indent="-274320"/>
            <a:r>
              <a:rPr lang="en-US" dirty="0"/>
              <a:t>3.  The important truths of the Bible are embarrassingly simple.</a:t>
            </a:r>
          </a:p>
          <a:p>
            <a:pPr marL="274320" indent="-274320"/>
            <a:r>
              <a:rPr lang="en-US" dirty="0"/>
              <a:t>4.  Even a child can understand: Jesus loves me this I know; for the Bible tells me so.</a:t>
            </a:r>
          </a:p>
          <a:p>
            <a:pPr marL="274320" indent="-274320"/>
            <a:endParaRPr lang="en-US" dirty="0"/>
          </a:p>
          <a:p>
            <a:pPr marL="274320" indent="-274320"/>
            <a:r>
              <a:rPr lang="en-US" b="1" dirty="0"/>
              <a:t>Q2: How many think they could name off the 10 commandments in order?</a:t>
            </a:r>
          </a:p>
          <a:p>
            <a:pPr marL="274320" indent="-274320"/>
            <a:r>
              <a:rPr lang="en-US" dirty="0"/>
              <a:t>1.  If you can, you’re way ahead of the general public.</a:t>
            </a:r>
          </a:p>
          <a:p>
            <a:pPr marL="274320" indent="-274320"/>
            <a:r>
              <a:rPr lang="en-US" dirty="0"/>
              <a:t>2.  In a recent survey, only 14% of those asked could name all 10 commandments.</a:t>
            </a:r>
          </a:p>
          <a:p>
            <a:pPr marL="274320" indent="-274320"/>
            <a:r>
              <a:rPr lang="en-US" dirty="0"/>
              <a:t>3.  Less than 60% knew that “Thou shalt not kill” was one of the 10 commandments.</a:t>
            </a:r>
          </a:p>
          <a:p>
            <a:pPr marL="274320" indent="-274320"/>
            <a:r>
              <a:rPr lang="en-US" dirty="0"/>
              <a:t>4.  Try it on one of your non-Christian friends.</a:t>
            </a:r>
          </a:p>
          <a:p>
            <a:pPr marL="274320" indent="-274320"/>
            <a:r>
              <a:rPr lang="en-US" dirty="0"/>
              <a:t>5.  Ask them to name the 10 commandments and see how many they come up with.</a:t>
            </a:r>
          </a:p>
          <a:p>
            <a:pPr marL="274320" indent="-274320"/>
            <a:r>
              <a:rPr lang="en-US" dirty="0"/>
              <a:t>Sin is the transgression of the law, and we can’t avoid sin unless we know what the Law says.</a:t>
            </a:r>
          </a:p>
          <a:p>
            <a:pPr marL="274320" indent="-274320"/>
            <a:r>
              <a:rPr lang="en-US" dirty="0"/>
              <a:t>So let’s hide God’s word in our hearts and choose obedience over rebellion.</a:t>
            </a:r>
          </a:p>
          <a:p>
            <a:pPr marL="274320" indent="-274320"/>
            <a:endParaRPr lang="en-US" dirty="0"/>
          </a:p>
          <a:p>
            <a:pPr marL="274320" indent="-274320"/>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442529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3</a:t>
            </a:fld>
            <a:endParaRPr lang="en-US" dirty="0"/>
          </a:p>
        </p:txBody>
      </p:sp>
    </p:spTree>
    <p:extLst>
      <p:ext uri="{BB962C8B-B14F-4D97-AF65-F5344CB8AC3E}">
        <p14:creationId xmlns:p14="http://schemas.microsoft.com/office/powerpoint/2010/main" val="4279383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B1:</a:t>
            </a:r>
          </a:p>
          <a:p>
            <a:pPr marL="274320" indent="-274320"/>
            <a:r>
              <a:rPr lang="en-US" dirty="0"/>
              <a:t>[See notes on linked slide]</a:t>
            </a:r>
          </a:p>
          <a:p>
            <a:pPr marL="274320" indent="-274320"/>
            <a:endParaRPr lang="en-US" dirty="0"/>
          </a:p>
          <a:p>
            <a:pPr marL="274320" indent="-274320"/>
            <a:r>
              <a:rPr lang="en-US" b="1" dirty="0"/>
              <a:t>B2:</a:t>
            </a:r>
          </a:p>
          <a:p>
            <a:pPr marL="274320" indent="-274320"/>
            <a:r>
              <a:rPr lang="en-US" dirty="0"/>
              <a:t>[See notes on linked slide]</a:t>
            </a:r>
          </a:p>
          <a:p>
            <a:pPr marL="274320" indent="-274320"/>
            <a:endParaRPr lang="en-US" dirty="0"/>
          </a:p>
          <a:p>
            <a:pPr marL="274320" indent="-274320"/>
            <a:r>
              <a:rPr lang="en-US" b="1" dirty="0"/>
              <a:t>B3:</a:t>
            </a:r>
          </a:p>
          <a:p>
            <a:pPr marL="274320" indent="-274320"/>
            <a:r>
              <a:rPr lang="en-US" dirty="0"/>
              <a:t>1.  If it is all inspired by God than it should all be unified by God’s view of creation, history, morality, sin, forgiveness, salvation, the future, truth, and every other subject upon which the Bible speaks.</a:t>
            </a:r>
          </a:p>
          <a:p>
            <a:pPr marL="274320" indent="-274320"/>
            <a:r>
              <a:rPr lang="en-US" dirty="0"/>
              <a:t>2.  Who is the ultimate author of Scripture?</a:t>
            </a:r>
          </a:p>
          <a:p>
            <a:pPr marL="274320" indent="-274320"/>
            <a:r>
              <a:rPr lang="en-US" dirty="0"/>
              <a:t>3.  Remember Peter wrote: </a:t>
            </a:r>
          </a:p>
          <a:p>
            <a:pPr marL="274320" indent="-274320"/>
            <a:r>
              <a:rPr lang="en-US" b="1" dirty="0"/>
              <a:t>2 Peter 1:21 (NKJV)</a:t>
            </a:r>
          </a:p>
          <a:p>
            <a:pPr marL="731520" lvl="1" indent="-274320"/>
            <a:r>
              <a:rPr lang="en-US" sz="1200" b="1" i="0" u="none" strike="noStrike" kern="1200" baseline="30000" dirty="0">
                <a:solidFill>
                  <a:schemeClr val="tx1"/>
                </a:solidFill>
                <a:effectLst/>
                <a:latin typeface="Arial" charset="0"/>
                <a:ea typeface="+mn-ea"/>
                <a:cs typeface="+mn-cs"/>
              </a:rPr>
              <a:t>21 </a:t>
            </a:r>
            <a:r>
              <a:rPr lang="en-US" sz="1200" b="0" i="0" u="none" strike="noStrike" kern="1200" dirty="0">
                <a:solidFill>
                  <a:schemeClr val="tx1"/>
                </a:solidFill>
                <a:effectLst/>
                <a:latin typeface="Arial" charset="0"/>
                <a:ea typeface="+mn-ea"/>
                <a:cs typeface="+mn-cs"/>
              </a:rPr>
              <a:t>for prophecy never came by the will of man, but holy men of God spoke </a:t>
            </a:r>
            <a:r>
              <a:rPr lang="en-US" sz="1200" b="0" i="1" u="none" strike="noStrike" kern="1200" dirty="0">
                <a:solidFill>
                  <a:schemeClr val="tx1"/>
                </a:solidFill>
                <a:effectLst/>
                <a:latin typeface="Arial" charset="0"/>
                <a:ea typeface="+mn-ea"/>
                <a:cs typeface="+mn-cs"/>
              </a:rPr>
              <a:t>as they were</a:t>
            </a:r>
            <a:r>
              <a:rPr lang="en-US" sz="1200" b="0" i="0" u="none" strike="noStrike" kern="1200" dirty="0">
                <a:solidFill>
                  <a:schemeClr val="tx1"/>
                </a:solidFill>
                <a:effectLst/>
                <a:latin typeface="Arial" charset="0"/>
                <a:ea typeface="+mn-ea"/>
                <a:cs typeface="+mn-cs"/>
              </a:rPr>
              <a:t> moved by the Holy Spirit.</a:t>
            </a:r>
            <a:endParaRPr lang="en-US" dirty="0"/>
          </a:p>
          <a:p>
            <a:pPr marL="274320" indent="-274320"/>
            <a:r>
              <a:rPr lang="en-US" dirty="0"/>
              <a:t>4.  The HS is not going to inspire one man to say one thing and another to say the opposite.</a:t>
            </a:r>
          </a:p>
          <a:p>
            <a:pPr marL="274320" indent="-274320"/>
            <a:r>
              <a:rPr lang="en-US" dirty="0"/>
              <a:t>5.  Unity of Scripture is one of several factors we can point to that proves the Bible is God’s word.</a:t>
            </a:r>
          </a:p>
          <a:p>
            <a:pPr marL="274320" indent="-274320"/>
            <a:r>
              <a:rPr lang="en-US" dirty="0"/>
              <a:t>6.  Although it was written by some 40 different men with widely different backgrounds over a period of 1500 years and coming from different cultures and geographical locations, and speaks on scores of controversial subjects, it presents one truth and tells one story, the story of redemption.</a:t>
            </a:r>
          </a:p>
          <a:p>
            <a:pPr marL="274320" indent="-274320"/>
            <a:endParaRPr lang="en-US" dirty="0"/>
          </a:p>
          <a:p>
            <a:pPr marL="274320" indent="-274320"/>
            <a:r>
              <a:rPr lang="en-US" b="1" dirty="0"/>
              <a:t>B4:</a:t>
            </a:r>
          </a:p>
          <a:p>
            <a:pPr marL="274320" indent="-274320"/>
            <a:r>
              <a:rPr lang="en-US" dirty="0"/>
              <a:t>1.  Truth is not a matter of opinion or personal preference.</a:t>
            </a:r>
          </a:p>
          <a:p>
            <a:pPr marL="274320" indent="-274320"/>
            <a:r>
              <a:rPr lang="en-US" dirty="0"/>
              <a:t>2.  Those who believe in God believe that there is absolute truth.</a:t>
            </a:r>
          </a:p>
          <a:p>
            <a:pPr marL="274320" indent="-274320"/>
            <a:r>
              <a:rPr lang="en-US" dirty="0"/>
              <a:t>3.  We want to know what is true according to God’s view of things.</a:t>
            </a:r>
          </a:p>
          <a:p>
            <a:pPr marL="274320" indent="-274320"/>
            <a:r>
              <a:rPr lang="en-US" dirty="0"/>
              <a:t>4.  Remember Jesus’ prayer:</a:t>
            </a:r>
            <a:endParaRPr lang="en-US" b="1" dirty="0"/>
          </a:p>
          <a:p>
            <a:r>
              <a:rPr lang="en-US" sz="1200" b="1" i="0" u="none" strike="noStrike" kern="1200" dirty="0">
                <a:solidFill>
                  <a:schemeClr val="tx1"/>
                </a:solidFill>
                <a:effectLst/>
                <a:latin typeface="Arial" charset="0"/>
                <a:ea typeface="+mn-ea"/>
                <a:cs typeface="+mn-cs"/>
              </a:rPr>
              <a:t>John 17:17 (NKJV)</a:t>
            </a:r>
          </a:p>
          <a:p>
            <a:pPr lvl="1"/>
            <a:r>
              <a:rPr lang="en-US" sz="1200" b="1" i="0" u="none" strike="noStrike" kern="1200" baseline="30000" dirty="0">
                <a:solidFill>
                  <a:schemeClr val="tx1"/>
                </a:solidFill>
                <a:effectLst/>
                <a:latin typeface="Arial" charset="0"/>
                <a:ea typeface="+mn-ea"/>
                <a:cs typeface="+mn-cs"/>
              </a:rPr>
              <a:t>17 </a:t>
            </a:r>
            <a:r>
              <a:rPr lang="en-US" sz="1200" b="0" i="0" u="none" strike="noStrike" kern="1200" dirty="0">
                <a:solidFill>
                  <a:schemeClr val="tx1"/>
                </a:solidFill>
                <a:effectLst/>
                <a:latin typeface="Arial" charset="0"/>
                <a:ea typeface="+mn-ea"/>
                <a:cs typeface="+mn-cs"/>
              </a:rPr>
              <a:t>Sanctify them by Your truth. Your word is truth.</a:t>
            </a:r>
          </a:p>
          <a:p>
            <a:pPr marL="274320" indent="-274320"/>
            <a:r>
              <a:rPr lang="en-US" dirty="0"/>
              <a:t>5.  If the Bible is just men’s opinions that contradict each other, it is useless.</a:t>
            </a:r>
          </a:p>
          <a:p>
            <a:pPr marL="274320" indent="-274320"/>
            <a:r>
              <a:rPr lang="en-US" dirty="0"/>
              <a:t>6.  It would tell us someone’s opinion of truth, which might really be error instead of truth.</a:t>
            </a:r>
          </a:p>
          <a:p>
            <a:pPr marL="274320" indent="-274320"/>
            <a:r>
              <a:rPr lang="en-US" dirty="0"/>
              <a:t>7.  To believe the Bible as God’s infallible truth, it must be unified on the subjects it treats.</a:t>
            </a:r>
          </a:p>
          <a:p>
            <a:pPr marL="274320" indent="-274320"/>
            <a:r>
              <a:rPr lang="en-US" dirty="0"/>
              <a:t>8.  God is not the author of confusion, but of peace.</a:t>
            </a:r>
          </a:p>
          <a:p>
            <a:pPr marL="274320" indent="-274320"/>
            <a:r>
              <a:rPr lang="en-US" dirty="0"/>
              <a:t>9.  And we can have peace that the Bible is God’s word because the HS has inspired its unity.</a:t>
            </a:r>
          </a:p>
          <a:p>
            <a:pPr marL="274320" indent="-274320"/>
            <a:r>
              <a:rPr lang="en-US" dirty="0"/>
              <a:t>Incidentally, other proofs we can point to are the Bible’s confirmation by archaeology, it’s careful transmission and wealth of manuscripts, its fulfilled prophecy, and its ability to change lives.</a:t>
            </a:r>
          </a:p>
          <a:p>
            <a:pPr marL="274320" indent="-274320"/>
            <a:endParaRPr lang="en-US" dirty="0"/>
          </a:p>
          <a:p>
            <a:pPr marL="274320" indent="-274320"/>
            <a:r>
              <a:rPr lang="en-US" b="1" dirty="0"/>
              <a:t>B5:</a:t>
            </a:r>
          </a:p>
          <a:p>
            <a:pPr marL="274320" indent="-274320"/>
            <a:r>
              <a:rPr lang="en-US" dirty="0"/>
              <a:t>1.  Study the contradictory texts using Bible study tools that can help understand the meaning.</a:t>
            </a:r>
          </a:p>
          <a:p>
            <a:pPr marL="274320" indent="-274320"/>
            <a:r>
              <a:rPr lang="en-US" dirty="0"/>
              <a:t>2.  Read the texts in their context.</a:t>
            </a:r>
          </a:p>
          <a:p>
            <a:pPr marL="274320" indent="-274320"/>
            <a:r>
              <a:rPr lang="en-US" dirty="0"/>
              <a:t>3.  Read the texts in various modern translations.</a:t>
            </a:r>
          </a:p>
          <a:p>
            <a:pPr marL="274320" indent="-274320"/>
            <a:r>
              <a:rPr lang="en-US" dirty="0"/>
              <a:t>4.  See if there have been any manuscript changes, and use the oldest and best manuscripts.</a:t>
            </a:r>
          </a:p>
          <a:p>
            <a:pPr marL="274320" indent="-274320"/>
            <a:r>
              <a:rPr lang="en-US" dirty="0"/>
              <a:t>5.  Consult commentaries to see how others have resolved the apparent conflict.</a:t>
            </a:r>
          </a:p>
          <a:p>
            <a:pPr marL="274320" indent="-274320"/>
            <a:r>
              <a:rPr lang="en-US" dirty="0"/>
              <a:t>6.  Without a doubt, you are not the first person to observe an apparent contradiction.</a:t>
            </a:r>
          </a:p>
          <a:p>
            <a:pPr marL="274320" indent="-274320"/>
            <a:r>
              <a:rPr lang="en-US" dirty="0"/>
              <a:t>7.  Check out how other people have resolved it.</a:t>
            </a:r>
          </a:p>
          <a:p>
            <a:pPr marL="274320" indent="-274320"/>
            <a:r>
              <a:rPr lang="en-US" dirty="0"/>
              <a:t>8.  If you cannot resolve the apparent conflict, be confident that there is an explanation, and don’t let it shake your faith in the truth of scripture.</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139476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baseline="0" dirty="0"/>
              <a:t>B1:</a:t>
            </a:r>
          </a:p>
          <a:p>
            <a:pPr marL="274320" indent="-274320"/>
            <a:r>
              <a:rPr lang="en-US" baseline="0" dirty="0"/>
              <a:t>[See notes on linked slide.]</a:t>
            </a:r>
          </a:p>
          <a:p>
            <a:pPr marL="274320" indent="-274320"/>
            <a:endParaRPr lang="en-US" baseline="0" dirty="0"/>
          </a:p>
          <a:p>
            <a:pPr marL="274320" indent="-274320"/>
            <a:r>
              <a:rPr lang="en-US" b="1" baseline="0" dirty="0"/>
              <a:t>B2:</a:t>
            </a:r>
          </a:p>
          <a:p>
            <a:pPr marL="274320" indent="-274320"/>
            <a:r>
              <a:rPr lang="en-US" baseline="0" dirty="0"/>
              <a:t>[See notes on linked slide.]</a:t>
            </a:r>
          </a:p>
          <a:p>
            <a:pPr marL="274320" indent="-274320"/>
            <a:endParaRPr lang="en-US" baseline="0" dirty="0"/>
          </a:p>
          <a:p>
            <a:pPr marL="274320" indent="-274320"/>
            <a:r>
              <a:rPr lang="en-US" b="1" baseline="0" dirty="0"/>
              <a:t>B3:</a:t>
            </a:r>
          </a:p>
          <a:p>
            <a:pPr marL="274320" indent="-274320"/>
            <a:r>
              <a:rPr lang="en-US" b="0" baseline="0" dirty="0"/>
              <a:t>[See notes on linked slide.]</a:t>
            </a:r>
          </a:p>
          <a:p>
            <a:pPr marL="274320" indent="-274320"/>
            <a:endParaRPr lang="en-US" b="0" baseline="0" dirty="0"/>
          </a:p>
          <a:p>
            <a:pPr marL="274320" indent="-274320"/>
            <a:r>
              <a:rPr lang="en-US" b="0" baseline="0" dirty="0"/>
              <a:t>B4:</a:t>
            </a:r>
          </a:p>
          <a:p>
            <a:pPr marL="274320" indent="-274320"/>
            <a:r>
              <a:rPr lang="en-US" b="0" baseline="0" dirty="0"/>
              <a:t>[See notes on linked slide.]</a:t>
            </a:r>
          </a:p>
          <a:p>
            <a:pPr marL="274320" indent="-274320"/>
            <a:endParaRPr lang="en-US" b="0" baseline="0" dirty="0"/>
          </a:p>
          <a:p>
            <a:pPr marL="274320" indent="-274320"/>
            <a:r>
              <a:rPr lang="en-US" b="0" baseline="0" dirty="0"/>
              <a:t>B5:</a:t>
            </a:r>
          </a:p>
          <a:p>
            <a:pPr marL="274320" indent="-274320"/>
            <a:r>
              <a:rPr lang="en-US" b="0" dirty="0"/>
              <a:t>1.  They have what they call the teaching magisterium of the church.</a:t>
            </a:r>
          </a:p>
          <a:p>
            <a:pPr marL="274320" indent="-274320"/>
            <a:r>
              <a:rPr lang="en-US" b="0" dirty="0"/>
              <a:t>2.  Wikipedia gives this definition:</a:t>
            </a:r>
          </a:p>
          <a:p>
            <a:pPr marL="274320" indent="-274320"/>
            <a:r>
              <a:rPr lang="en-US" b="0" i="0" dirty="0">
                <a:solidFill>
                  <a:srgbClr val="202122"/>
                </a:solidFill>
                <a:effectLst/>
                <a:highlight>
                  <a:srgbClr val="FFFFFF"/>
                </a:highlight>
                <a:latin typeface="Arial" panose="020B0604020202020204" pitchFamily="34" charset="0"/>
              </a:rPr>
              <a:t>The </a:t>
            </a:r>
            <a:r>
              <a:rPr lang="en-US" b="1" i="0" dirty="0">
                <a:solidFill>
                  <a:srgbClr val="202122"/>
                </a:solidFill>
                <a:effectLst/>
                <a:highlight>
                  <a:srgbClr val="FFFFFF"/>
                </a:highlight>
                <a:latin typeface="Arial" panose="020B0604020202020204" pitchFamily="34" charset="0"/>
              </a:rPr>
              <a:t>magisterium</a:t>
            </a:r>
            <a:r>
              <a:rPr lang="en-US" b="0" i="0" dirty="0">
                <a:solidFill>
                  <a:srgbClr val="202122"/>
                </a:solidFill>
                <a:effectLst/>
                <a:highlight>
                  <a:srgbClr val="FFFFFF"/>
                </a:highlight>
                <a:latin typeface="Arial" panose="020B0604020202020204" pitchFamily="34" charset="0"/>
              </a:rPr>
              <a:t> of the </a:t>
            </a:r>
            <a:r>
              <a:rPr lang="en-US" b="0" i="0" u="none" strike="noStrike" dirty="0">
                <a:solidFill>
                  <a:srgbClr val="3366CC"/>
                </a:solidFill>
                <a:effectLst/>
                <a:highlight>
                  <a:srgbClr val="FFFFFF"/>
                </a:highlight>
                <a:latin typeface="Arial" panose="020B0604020202020204" pitchFamily="34" charset="0"/>
                <a:hlinkClick r:id="rId3" tooltip="Catholic Church"/>
              </a:rPr>
              <a:t>Catholic Church</a:t>
            </a:r>
            <a:r>
              <a:rPr lang="en-US" b="0" i="0" dirty="0">
                <a:solidFill>
                  <a:srgbClr val="202122"/>
                </a:solidFill>
                <a:effectLst/>
                <a:highlight>
                  <a:srgbClr val="FFFFFF"/>
                </a:highlight>
                <a:latin typeface="Arial" panose="020B0604020202020204" pitchFamily="34" charset="0"/>
              </a:rPr>
              <a:t> is the church's authority or office to give authentic interpretation of the word of God, "whether in its written form or in the form of Tradition".</a:t>
            </a:r>
            <a:r>
              <a:rPr lang="en-US" b="0" i="0" u="none" strike="noStrike" baseline="30000" dirty="0">
                <a:solidFill>
                  <a:srgbClr val="3366CC"/>
                </a:solidFill>
                <a:effectLst/>
                <a:highlight>
                  <a:srgbClr val="FFFFFF"/>
                </a:highlight>
                <a:latin typeface="Arial" panose="020B0604020202020204" pitchFamily="34" charset="0"/>
                <a:hlinkClick r:id="rId4"/>
              </a:rPr>
              <a:t>[1]</a:t>
            </a:r>
            <a:r>
              <a:rPr lang="en-US" b="0" i="0" u="none" strike="noStrike" baseline="30000" dirty="0">
                <a:solidFill>
                  <a:srgbClr val="3366CC"/>
                </a:solidFill>
                <a:effectLst/>
                <a:highlight>
                  <a:srgbClr val="FFFFFF"/>
                </a:highlight>
                <a:latin typeface="Arial" panose="020B0604020202020204" pitchFamily="34" charset="0"/>
                <a:hlinkClick r:id="rId5"/>
              </a:rPr>
              <a:t>[2]</a:t>
            </a:r>
            <a:r>
              <a:rPr lang="en-US" b="0" i="0" u="none" strike="noStrike" baseline="30000" dirty="0">
                <a:solidFill>
                  <a:srgbClr val="3366CC"/>
                </a:solidFill>
                <a:effectLst/>
                <a:highlight>
                  <a:srgbClr val="FFFFFF"/>
                </a:highlight>
                <a:latin typeface="Arial" panose="020B0604020202020204" pitchFamily="34" charset="0"/>
                <a:hlinkClick r:id="rId6"/>
              </a:rPr>
              <a:t>[3]</a:t>
            </a:r>
            <a:r>
              <a:rPr lang="en-US" b="0" i="0" dirty="0">
                <a:solidFill>
                  <a:srgbClr val="202122"/>
                </a:solidFill>
                <a:effectLst/>
                <a:highlight>
                  <a:srgbClr val="FFFFFF"/>
                </a:highlight>
                <a:latin typeface="Arial" panose="020B0604020202020204" pitchFamily="34" charset="0"/>
              </a:rPr>
              <a:t> According to the 1992 </a:t>
            </a:r>
            <a:r>
              <a:rPr lang="en-US" b="0" i="1" u="none" strike="noStrike" dirty="0">
                <a:solidFill>
                  <a:srgbClr val="3366CC"/>
                </a:solidFill>
                <a:effectLst/>
                <a:highlight>
                  <a:srgbClr val="FFFFFF"/>
                </a:highlight>
                <a:latin typeface="Arial" panose="020B0604020202020204" pitchFamily="34" charset="0"/>
                <a:hlinkClick r:id="rId7" tooltip="Catechism of the Catholic Church"/>
              </a:rPr>
              <a:t>Catechism of the Catholic Church</a:t>
            </a:r>
            <a:r>
              <a:rPr lang="en-US" b="0" i="0" dirty="0">
                <a:solidFill>
                  <a:srgbClr val="202122"/>
                </a:solidFill>
                <a:effectLst/>
                <a:highlight>
                  <a:srgbClr val="FFFFFF"/>
                </a:highlight>
                <a:latin typeface="Arial" panose="020B0604020202020204" pitchFamily="34" charset="0"/>
              </a:rPr>
              <a:t>, the task of interpretation is vested uniquely in the </a:t>
            </a:r>
            <a:r>
              <a:rPr lang="en-US" b="0" i="0" u="none" strike="noStrike" dirty="0">
                <a:solidFill>
                  <a:srgbClr val="3366CC"/>
                </a:solidFill>
                <a:effectLst/>
                <a:highlight>
                  <a:srgbClr val="FFFFFF"/>
                </a:highlight>
                <a:latin typeface="Arial" panose="020B0604020202020204" pitchFamily="34" charset="0"/>
                <a:hlinkClick r:id="rId8" tooltip="Pope"/>
              </a:rPr>
              <a:t>Pope</a:t>
            </a:r>
            <a:r>
              <a:rPr lang="en-US" b="0" i="0" dirty="0">
                <a:solidFill>
                  <a:srgbClr val="202122"/>
                </a:solidFill>
                <a:effectLst/>
                <a:highlight>
                  <a:srgbClr val="FFFFFF"/>
                </a:highlight>
                <a:latin typeface="Arial" panose="020B0604020202020204" pitchFamily="34" charset="0"/>
              </a:rPr>
              <a:t> and the </a:t>
            </a:r>
            <a:r>
              <a:rPr lang="en-US" b="0" i="0" u="none" strike="noStrike" dirty="0">
                <a:solidFill>
                  <a:srgbClr val="3366CC"/>
                </a:solidFill>
                <a:effectLst/>
                <a:highlight>
                  <a:srgbClr val="FFFFFF"/>
                </a:highlight>
                <a:latin typeface="Arial" panose="020B0604020202020204" pitchFamily="34" charset="0"/>
                <a:hlinkClick r:id="rId9" tooltip="Bishops in the Catholic Church"/>
              </a:rPr>
              <a:t>bishops</a:t>
            </a:r>
            <a:r>
              <a:rPr lang="en-US" b="0" i="0" u="none" strike="noStrike" dirty="0">
                <a:solidFill>
                  <a:srgbClr val="3366CC"/>
                </a:solidFill>
                <a:effectLst/>
                <a:highlight>
                  <a:srgbClr val="FFFFFF"/>
                </a:highlight>
                <a:latin typeface="Arial" panose="020B0604020202020204" pitchFamily="34" charset="0"/>
              </a:rPr>
              <a:t>.</a:t>
            </a:r>
          </a:p>
          <a:p>
            <a:pPr marL="274320" indent="-274320"/>
            <a:r>
              <a:rPr lang="en-US" b="0" i="0" u="none" strike="noStrike" dirty="0">
                <a:solidFill>
                  <a:srgbClr val="3366CC"/>
                </a:solidFill>
                <a:effectLst/>
                <a:highlight>
                  <a:srgbClr val="FFFFFF"/>
                </a:highlight>
                <a:latin typeface="Arial" panose="020B0604020202020204" pitchFamily="34" charset="0"/>
              </a:rPr>
              <a:t>3.  In other words, the clergy of the Catholic church headed by the pope decide what is true and what is the proper interpretation of scripture and tradition.</a:t>
            </a:r>
          </a:p>
          <a:p>
            <a:pPr marL="274320" indent="-274320"/>
            <a:r>
              <a:rPr lang="en-US" b="0" i="0" u="none" strike="noStrike" dirty="0">
                <a:solidFill>
                  <a:srgbClr val="3366CC"/>
                </a:solidFill>
                <a:effectLst/>
                <a:highlight>
                  <a:srgbClr val="FFFFFF"/>
                </a:highlight>
                <a:latin typeface="Arial" panose="020B0604020202020204" pitchFamily="34" charset="0"/>
              </a:rPr>
              <a:t>4.  And the claim of the church is that the pope is infallible in his decrees of catholic doctrine.</a:t>
            </a:r>
          </a:p>
          <a:p>
            <a:pPr marL="274320" indent="-274320"/>
            <a:r>
              <a:rPr lang="en-US" b="0" i="0" u="none" strike="noStrike" dirty="0">
                <a:solidFill>
                  <a:srgbClr val="3366CC"/>
                </a:solidFill>
                <a:effectLst/>
                <a:highlight>
                  <a:srgbClr val="FFFFFF"/>
                </a:highlight>
                <a:latin typeface="Arial" panose="020B0604020202020204" pitchFamily="34" charset="0"/>
              </a:rPr>
              <a:t>5.  This makes it impossible for the church to correct anything that is false since the doctrine of infallibility means that nothing can possibly be false!</a:t>
            </a:r>
            <a:endParaRPr lang="en-US" b="0" dirty="0"/>
          </a:p>
          <a:p>
            <a:pPr marL="274320" indent="-274320"/>
            <a:endParaRPr lang="en-US" b="0" dirty="0"/>
          </a:p>
          <a:p>
            <a:pPr marL="274320" indent="-274320"/>
            <a:endParaRPr lang="en-US" b="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4437313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B1: </a:t>
            </a:r>
          </a:p>
          <a:p>
            <a:pPr marL="274320" indent="-274320"/>
            <a:r>
              <a:rPr lang="en-US" dirty="0"/>
              <a:t>1.  Tyndale translated the Bible from the original languages into English.</a:t>
            </a:r>
          </a:p>
          <a:p>
            <a:pPr marL="274320" indent="-274320"/>
            <a:r>
              <a:rPr lang="en-US" dirty="0"/>
              <a:t>2.  His translation was an improvement over Wycliffe’s translation from 140 years previously which used the Latin Vulgate as its source.</a:t>
            </a:r>
          </a:p>
          <a:p>
            <a:pPr marL="274320" indent="-274320"/>
            <a:r>
              <a:rPr lang="en-US" dirty="0"/>
              <a:t>3.  Tyndale was condemned as a heretic for his efforts and strangled and burned at the stake in 1536.</a:t>
            </a:r>
          </a:p>
          <a:p>
            <a:pPr marL="274320" indent="-274320"/>
            <a:r>
              <a:rPr lang="en-US" dirty="0"/>
              <a:t>4.  However, within four years of his death, four English translations of the Bible were published.</a:t>
            </a:r>
          </a:p>
          <a:p>
            <a:pPr marL="274320" indent="-274320"/>
            <a:r>
              <a:rPr lang="en-US" dirty="0"/>
              <a:t>5.  In 1611 when King James authorized the translation of the Bible to English, known as the King James Version (KJV), it relied heavily on Tyndale’s translation.  </a:t>
            </a:r>
          </a:p>
          <a:p>
            <a:pPr marL="274320" indent="-274320"/>
            <a:endParaRPr lang="en-US" dirty="0"/>
          </a:p>
          <a:p>
            <a:pPr marL="274320" indent="-274320"/>
            <a:r>
              <a:rPr lang="en-US" dirty="0"/>
              <a:t>B2:</a:t>
            </a:r>
          </a:p>
          <a:p>
            <a:pPr marL="274320" indent="-274320"/>
            <a:r>
              <a:rPr lang="en-US" dirty="0"/>
              <a:t>Most historians would cite the nailing of the 95 theses to the door of the church in Wittenberg on October 31, 1517.</a:t>
            </a:r>
          </a:p>
          <a:p>
            <a:pPr marL="274320" indent="-274320"/>
            <a:r>
              <a:rPr lang="en-US" dirty="0"/>
              <a:t>That is the subject of a short video we have on Martin Luther.</a:t>
            </a:r>
          </a:p>
          <a:p>
            <a:pPr marL="274320" indent="-274320"/>
            <a:endParaRPr lang="en-US" b="1" dirty="0"/>
          </a:p>
          <a:p>
            <a:pPr marL="274320" indent="-274320"/>
            <a:r>
              <a:rPr lang="en-US" b="1" dirty="0"/>
              <a:t>B3: </a:t>
            </a:r>
          </a:p>
          <a:p>
            <a:pPr marL="274320" indent="-274320"/>
            <a:r>
              <a:rPr lang="en-US" dirty="0"/>
              <a:t>[Play video if time permits.  About 5 min]</a:t>
            </a:r>
          </a:p>
          <a:p>
            <a:pPr marL="274320" indent="-274320"/>
            <a:endParaRPr lang="en-US" dirty="0"/>
          </a:p>
          <a:p>
            <a:pPr marL="274320" indent="-274320"/>
            <a:r>
              <a:rPr lang="en-US" b="1" dirty="0"/>
              <a:t>B4:</a:t>
            </a:r>
          </a:p>
          <a:p>
            <a:pPr marL="274320" indent="-274320"/>
            <a:r>
              <a:rPr lang="en-US" b="0" dirty="0"/>
              <a:t>1.  It was the sale of indulgences by the Roman Catholic church to raise money for the repair of St. Peter’s Basilica in Rome.</a:t>
            </a:r>
          </a:p>
          <a:p>
            <a:pPr marL="274320" indent="-274320"/>
            <a:r>
              <a:rPr lang="en-US" b="0" dirty="0"/>
              <a:t>2.  Johann Tetzel was the friar in charge of selling indulgences in Germany.</a:t>
            </a:r>
          </a:p>
          <a:p>
            <a:pPr marL="274320" indent="-274320"/>
            <a:r>
              <a:rPr lang="en-US" b="0" dirty="0"/>
              <a:t>3.  I don’t know his jingle in German, but the English translation goes like this: </a:t>
            </a:r>
            <a:r>
              <a:rPr lang="en-US" sz="1200" b="0" i="0" kern="1200" dirty="0">
                <a:solidFill>
                  <a:schemeClr val="tx1"/>
                </a:solidFill>
                <a:effectLst/>
                <a:latin typeface="Arial" charset="0"/>
                <a:ea typeface="+mn-ea"/>
                <a:cs typeface="+mn-cs"/>
              </a:rPr>
              <a:t>"As soon as the coin in the coffer rings, the soul from purgatory springs"?</a:t>
            </a:r>
            <a:r>
              <a:rPr lang="en-US" sz="1200" b="1" i="0" kern="1200" dirty="0">
                <a:solidFill>
                  <a:schemeClr val="tx1"/>
                </a:solidFill>
                <a:effectLst/>
                <a:latin typeface="Arial" charset="0"/>
                <a:ea typeface="+mn-ea"/>
                <a:cs typeface="+mn-cs"/>
              </a:rPr>
              <a:t> </a:t>
            </a:r>
          </a:p>
          <a:p>
            <a:pPr marL="274320" indent="-274320"/>
            <a:r>
              <a:rPr lang="en-US" sz="1200" b="0" i="0" kern="1200" dirty="0">
                <a:solidFill>
                  <a:schemeClr val="tx1"/>
                </a:solidFill>
                <a:effectLst/>
                <a:latin typeface="Arial" charset="0"/>
                <a:ea typeface="+mn-ea"/>
                <a:cs typeface="+mn-cs"/>
              </a:rPr>
              <a:t>4.  Is this a perversion of the gospel?  (Absolutely.)</a:t>
            </a:r>
          </a:p>
          <a:p>
            <a:pPr marL="274320" indent="-274320"/>
            <a:r>
              <a:rPr lang="en-US" sz="1200" b="0" i="0" kern="1200" dirty="0">
                <a:solidFill>
                  <a:schemeClr val="tx1"/>
                </a:solidFill>
                <a:effectLst/>
                <a:latin typeface="Arial" charset="0"/>
                <a:ea typeface="+mn-ea"/>
                <a:cs typeface="+mn-cs"/>
              </a:rPr>
              <a:t>5.  Martin Luther did the right thing in opposing “another gospel.”</a:t>
            </a:r>
          </a:p>
          <a:p>
            <a:pPr marL="274320" indent="-274320"/>
            <a:r>
              <a:rPr lang="en-US" sz="1200" b="0" i="0" kern="1200" dirty="0">
                <a:solidFill>
                  <a:schemeClr val="tx1"/>
                </a:solidFill>
                <a:effectLst/>
                <a:latin typeface="Arial" charset="0"/>
                <a:ea typeface="+mn-ea"/>
                <a:cs typeface="+mn-cs"/>
              </a:rPr>
              <a:t>6.  There is only one true gospel: it is the gospel Paul preached and that Luther rediscovered.</a:t>
            </a:r>
          </a:p>
          <a:p>
            <a:pPr marL="274320" indent="-274320"/>
            <a:endParaRPr lang="en-US" b="0" dirty="0"/>
          </a:p>
          <a:p>
            <a:pPr marL="274320" indent="-274320"/>
            <a:r>
              <a:rPr lang="en-US" b="1" dirty="0"/>
              <a:t>B5:</a:t>
            </a:r>
          </a:p>
          <a:p>
            <a:pPr marL="274320" indent="-274320"/>
            <a:r>
              <a:rPr lang="en-US" b="0" dirty="0"/>
              <a:t>1.  Unfortunately, the RC church opposed Luther rather than submitting to the gospel Paul preached.</a:t>
            </a:r>
          </a:p>
          <a:p>
            <a:pPr marL="274320" indent="-274320"/>
            <a:r>
              <a:rPr lang="en-US" b="0" dirty="0"/>
              <a:t>2.  There were many within the RC church that saw the need for reform, but a new Catholic order called The Society of Jesus or the Jesuits strongly opposed it and led the Catholic counter-reformation.</a:t>
            </a:r>
          </a:p>
          <a:p>
            <a:pPr marL="274320" indent="-274320"/>
            <a:r>
              <a:rPr lang="en-US" b="0" dirty="0"/>
              <a:t>3.  The Jesuits were founded in 1534 by the Spanish noble Ignatius Loyola and was formally recognized by the pope in 1540.</a:t>
            </a:r>
          </a:p>
          <a:p>
            <a:pPr marL="274320" indent="-274320"/>
            <a:r>
              <a:rPr lang="en-US" b="0" dirty="0"/>
              <a:t>4.  The Jesuits were a totalitarian institution demanding complete obedience to an infallible church and an infallible pope. </a:t>
            </a:r>
          </a:p>
          <a:p>
            <a:pPr marL="274320" indent="-274320"/>
            <a:r>
              <a:rPr lang="en-US" b="0" dirty="0"/>
              <a:t>5.  Their constitution demanded the rejection of all opposing opinion or judgment including their own.</a:t>
            </a:r>
          </a:p>
          <a:p>
            <a:pPr marL="274320" indent="-274320"/>
            <a:r>
              <a:rPr lang="en-US" b="0" dirty="0"/>
              <a:t>6.  The Jesuits spearheaded the catholic counter-reformation at the Council of Trent in northern Italy.</a:t>
            </a:r>
          </a:p>
          <a:p>
            <a:pPr marL="274320" indent="-274320"/>
            <a:r>
              <a:rPr lang="en-US" b="0" dirty="0"/>
              <a:t>7.  The Jesuits persuaded the Council of Trent to grant no doctrinal reforms to the Protestants.</a:t>
            </a:r>
          </a:p>
          <a:p>
            <a:pPr marL="274320" indent="-274320"/>
            <a:r>
              <a:rPr lang="en-US" b="0" dirty="0"/>
              <a:t>8.  Roman Catholics and Protestants are still separated today by the doctrinal differences of the Reformers and the Council of Trent.</a:t>
            </a:r>
          </a:p>
          <a:p>
            <a:pPr marL="274320" indent="-274320"/>
            <a:endParaRPr lang="en-US" b="0" dirty="0"/>
          </a:p>
          <a:p>
            <a:pPr marL="274320" indent="-274320"/>
            <a:r>
              <a:rPr lang="en-US" b="1" dirty="0"/>
              <a:t>B6:</a:t>
            </a:r>
          </a:p>
          <a:p>
            <a:pPr marL="274320" indent="-274320"/>
            <a:r>
              <a:rPr lang="en-US" b="0" dirty="0"/>
              <a:t>1.  The fundamental issue of the Reformation was the doctrine of justification by faith.</a:t>
            </a:r>
          </a:p>
          <a:p>
            <a:pPr marL="274320" indent="-274320"/>
            <a:r>
              <a:rPr lang="en-US" b="0" dirty="0"/>
              <a:t>2.  The issue was, How can a sinner be just (or righteous) before God?</a:t>
            </a:r>
          </a:p>
          <a:p>
            <a:pPr marL="274320" indent="-274320"/>
            <a:r>
              <a:rPr lang="en-US" b="0" dirty="0"/>
              <a:t>3.  The Reformers and the Council of Trent came up with two different answers.</a:t>
            </a:r>
          </a:p>
          <a:p>
            <a:pPr marL="274320" indent="-274320"/>
            <a:r>
              <a:rPr lang="en-US" b="0" dirty="0"/>
              <a:t>4.  The Catholic view, formulated by the Council of Trent and influenced by the Jesuits, was based largely on church tradition.</a:t>
            </a:r>
          </a:p>
          <a:p>
            <a:pPr marL="274320" indent="-274320"/>
            <a:r>
              <a:rPr lang="en-US" b="0" dirty="0"/>
              <a:t>5.  The view of the Reformers was based on scripture.</a:t>
            </a:r>
          </a:p>
          <a:p>
            <a:pPr marL="274320" indent="-274320"/>
            <a:r>
              <a:rPr lang="en-US" b="0" dirty="0"/>
              <a:t>6.  On January 8, 1562 at the opening of the final period of the council, the archbishop of Reggio declared that church tradition had authority over Scripture.  </a:t>
            </a:r>
          </a:p>
          <a:p>
            <a:pPr marL="274320" indent="-274320"/>
            <a:r>
              <a:rPr lang="en-US" b="0" dirty="0"/>
              <a:t>7.  Among other things, he cited the change of the day of worship from the seventh day to the first.</a:t>
            </a:r>
          </a:p>
          <a:p>
            <a:pPr marL="274320" indent="-274320"/>
            <a:r>
              <a:rPr lang="en-US" b="0" dirty="0"/>
              <a:t>8.  As Adventists, we must admit that Luther was inconsistent in claiming scripture only as his guide while abandoning Sabbath for Sunday.</a:t>
            </a:r>
          </a:p>
          <a:p>
            <a:pPr marL="274320" indent="-274320"/>
            <a:r>
              <a:rPr lang="en-US" b="0" dirty="0"/>
              <a:t>9.  That’s why the Reformation began with Luther but still continues today as we seek to get back to biblical Christianity.</a:t>
            </a:r>
          </a:p>
          <a:p>
            <a:pPr marL="274320" indent="-274320"/>
            <a:r>
              <a:rPr lang="en-US" b="0" dirty="0"/>
              <a:t>10. But we see a difference in the approach to truth between Trent and the Reformers: Trent put tradition above scripture, the Reformers based their view on scripture only.</a:t>
            </a:r>
          </a:p>
          <a:p>
            <a:pPr marL="274320" indent="-274320"/>
            <a:r>
              <a:rPr lang="en-US" b="0" dirty="0"/>
              <a:t>13. This difference in approach led to differences in doctrinal understanding on a number of subjects:</a:t>
            </a:r>
          </a:p>
          <a:p>
            <a:pPr marL="731520" lvl="1" indent="-274320">
              <a:buAutoNum type="arabicPeriod"/>
            </a:pPr>
            <a:r>
              <a:rPr lang="en-US" b="0" dirty="0"/>
              <a:t>The meaning of justification,</a:t>
            </a:r>
          </a:p>
          <a:p>
            <a:pPr marL="731520" lvl="1" indent="-274320">
              <a:buAutoNum type="arabicPeriod"/>
            </a:pPr>
            <a:r>
              <a:rPr lang="en-US" b="0" dirty="0"/>
              <a:t>The basis of justification,</a:t>
            </a:r>
          </a:p>
          <a:p>
            <a:pPr marL="731520" lvl="1" indent="-274320">
              <a:buAutoNum type="arabicPeriod"/>
            </a:pPr>
            <a:r>
              <a:rPr lang="en-US" b="0" dirty="0"/>
              <a:t>The means of justification, and</a:t>
            </a:r>
          </a:p>
          <a:p>
            <a:pPr marL="731520" lvl="1" indent="-274320">
              <a:buAutoNum type="arabicPeriod"/>
            </a:pPr>
            <a:r>
              <a:rPr lang="en-US" b="0" dirty="0"/>
              <a:t>The effect of justification.</a:t>
            </a:r>
          </a:p>
          <a:p>
            <a:pPr marL="274320" indent="-274320"/>
            <a:r>
              <a:rPr lang="en-US" b="0" dirty="0"/>
              <a:t>14. It also led to a different understanding of the nature of sin and human depravity.</a:t>
            </a:r>
          </a:p>
          <a:p>
            <a:pPr marL="274320" indent="-274320"/>
            <a:r>
              <a:rPr lang="en-US" b="0" dirty="0"/>
              <a:t>15. Our perception of truth must be based on the inspired word of God.</a:t>
            </a:r>
          </a:p>
          <a:p>
            <a:pPr marL="274320" indent="-274320"/>
            <a:r>
              <a:rPr lang="en-US" b="0" dirty="0"/>
              <a:t>16. Jesus said in prayer to His Father:</a:t>
            </a:r>
          </a:p>
          <a:p>
            <a:r>
              <a:rPr lang="en-US" b="1" dirty="0"/>
              <a:t>John 17:17 (NKJV)</a:t>
            </a:r>
          </a:p>
          <a:p>
            <a:pPr lvl="1"/>
            <a:r>
              <a:rPr lang="en-US" baseline="30000" dirty="0"/>
              <a:t>17 </a:t>
            </a:r>
            <a:r>
              <a:rPr lang="en-US" dirty="0"/>
              <a:t>Sanctify them by Your truth. Your word is truth. </a:t>
            </a:r>
          </a:p>
          <a:p>
            <a:pPr marL="274320" indent="-274320"/>
            <a:r>
              <a:rPr lang="en-US" b="0" dirty="0"/>
              <a:t>17. Why would anyone base their view of the gospel on the </a:t>
            </a:r>
            <a:r>
              <a:rPr lang="en-US" b="1" dirty="0"/>
              <a:t>fallible</a:t>
            </a:r>
            <a:r>
              <a:rPr lang="en-US" b="0" dirty="0"/>
              <a:t> opinions of men rather than the </a:t>
            </a:r>
            <a:r>
              <a:rPr lang="en-US" b="1" dirty="0"/>
              <a:t>infallible</a:t>
            </a:r>
            <a:r>
              <a:rPr lang="en-US" b="0" dirty="0"/>
              <a:t> word of God?</a:t>
            </a:r>
          </a:p>
          <a:p>
            <a:pPr marL="274320" indent="-274320"/>
            <a:r>
              <a:rPr lang="en-US" b="0" dirty="0"/>
              <a:t>18. The church is not infallible; the pope is not infallible; the Jesuits are not infallible, only God and His word are.</a:t>
            </a:r>
          </a:p>
          <a:p>
            <a:pPr marL="274320" indent="-274320"/>
            <a:endParaRPr lang="en-US" dirty="0"/>
          </a:p>
          <a:p>
            <a:pPr marL="274320" indent="-274320"/>
            <a:endParaRPr lang="en-US" dirty="0"/>
          </a:p>
          <a:p>
            <a:pPr marL="274320" indent="-274320"/>
            <a:endParaRPr lang="en-US" dirty="0"/>
          </a:p>
          <a:p>
            <a:pPr marL="274320" indent="-274320"/>
            <a:endParaRPr lang="en-US" dirty="0"/>
          </a:p>
          <a:p>
            <a:pPr marL="274320" indent="-274320"/>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859643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090327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914218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806985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0" y="1143001"/>
            <a:ext cx="4953000" cy="1524000"/>
          </a:xfrm>
        </p:spPr>
        <p:txBody>
          <a:bodyPr/>
          <a:lstStyle>
            <a:lvl1pPr>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343400" y="3581400"/>
            <a:ext cx="4495800" cy="1371600"/>
          </a:xfrm>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2703051468"/>
      </p:ext>
    </p:extLst>
  </p:cSld>
  <p:clrMapOvr>
    <a:masterClrMapping/>
  </p:clrMapOvr>
  <p:transition spd="med">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20000" cy="990600"/>
          </a:xfrm>
        </p:spPr>
        <p:txBody>
          <a:bodyPr/>
          <a:lstStyle>
            <a:lvl1pPr>
              <a:defRPr b="1"/>
            </a:lvl1pPr>
          </a:lstStyle>
          <a:p>
            <a:r>
              <a:rPr lang="en-US" dirty="0"/>
              <a:t>Click to edit Master title style</a:t>
            </a:r>
          </a:p>
        </p:txBody>
      </p:sp>
      <p:sp>
        <p:nvSpPr>
          <p:cNvPr id="4" name="Content Placeholder 3"/>
          <p:cNvSpPr>
            <a:spLocks noGrp="1"/>
          </p:cNvSpPr>
          <p:nvPr>
            <p:ph sz="quarter" idx="10"/>
          </p:nvPr>
        </p:nvSpPr>
        <p:spPr>
          <a:xfrm>
            <a:off x="609600" y="1905000"/>
            <a:ext cx="35814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19600" y="1905000"/>
            <a:ext cx="38100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69951124"/>
      </p:ext>
    </p:extLst>
  </p:cSld>
  <p:clrMapOvr>
    <a:masterClrMapping/>
  </p:clrMapOvr>
  <p:transition spd="med">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endParaRPr lang="en-US" noProof="0" dirty="0"/>
          </a:p>
        </p:txBody>
      </p:sp>
    </p:spTree>
    <p:extLst>
      <p:ext uri="{BB962C8B-B14F-4D97-AF65-F5344CB8AC3E}">
        <p14:creationId xmlns:p14="http://schemas.microsoft.com/office/powerpoint/2010/main" val="4124530198"/>
      </p:ext>
    </p:extLst>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20276372"/>
      </p:ext>
    </p:extLst>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b="1"/>
            </a:lvl1pPr>
          </a:lstStyle>
          <a:p>
            <a:pPr lvl="0"/>
            <a:r>
              <a:rPr lang="en-US" noProof="0" dirty="0"/>
              <a:t>Click</a:t>
            </a:r>
          </a:p>
        </p:txBody>
      </p:sp>
    </p:spTree>
    <p:extLst>
      <p:ext uri="{BB962C8B-B14F-4D97-AF65-F5344CB8AC3E}">
        <p14:creationId xmlns:p14="http://schemas.microsoft.com/office/powerpoint/2010/main" val="2028086995"/>
      </p:ext>
    </p:extLst>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20000" cy="990600"/>
          </a:xfrm>
        </p:spPr>
        <p:txBody>
          <a:bodyPr/>
          <a:lstStyle>
            <a:lvl1pPr>
              <a:defRPr b="1"/>
            </a:lvl1pPr>
          </a:lstStyle>
          <a:p>
            <a:r>
              <a:rPr lang="en-US" dirty="0"/>
              <a:t>Click to edit Master title style</a:t>
            </a:r>
          </a:p>
        </p:txBody>
      </p:sp>
      <p:sp>
        <p:nvSpPr>
          <p:cNvPr id="4" name="Content Placeholder 3"/>
          <p:cNvSpPr>
            <a:spLocks noGrp="1"/>
          </p:cNvSpPr>
          <p:nvPr>
            <p:ph sz="quarter" idx="10"/>
          </p:nvPr>
        </p:nvSpPr>
        <p:spPr>
          <a:xfrm>
            <a:off x="609600" y="1905000"/>
            <a:ext cx="35814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19600" y="1905000"/>
            <a:ext cx="38100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66486915"/>
      </p:ext>
    </p:extLst>
  </p:cSld>
  <p:clrMapOvr>
    <a:masterClrMapping/>
  </p:clrMapOvr>
  <p:transition spd="med">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endParaRPr lang="en-US" noProof="0" dirty="0"/>
          </a:p>
        </p:txBody>
      </p:sp>
    </p:spTree>
    <p:extLst>
      <p:ext uri="{BB962C8B-B14F-4D97-AF65-F5344CB8AC3E}">
        <p14:creationId xmlns:p14="http://schemas.microsoft.com/office/powerpoint/2010/main" val="1844114447"/>
      </p:ext>
    </p:extLst>
  </p:cSld>
  <p:clrMapOvr>
    <a:masterClrMapping/>
  </p:clrMapOvr>
  <p:transition spd="med">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93884091"/>
      </p:ext>
    </p:extLst>
  </p:cSld>
  <p:clrMapOvr>
    <a:masterClrMapping/>
  </p:clrMapOvr>
  <p:transition spd="med">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0" y="1143001"/>
            <a:ext cx="4953000" cy="1524000"/>
          </a:xfrm>
        </p:spPr>
        <p:txBody>
          <a:bodyPr/>
          <a:lstStyle>
            <a:lvl1pPr>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343400" y="3581400"/>
            <a:ext cx="4495800" cy="1371600"/>
          </a:xfrm>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4286984562"/>
      </p:ext>
    </p:extLst>
  </p:cSld>
  <p:clrMapOvr>
    <a:masterClrMapping/>
  </p:clrMapOvr>
  <p:transition spd="med">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03672761"/>
      </p:ext>
    </p:extLst>
  </p:cSld>
  <p:clrMapOvr>
    <a:masterClrMapping/>
  </p:clrMapOvr>
  <p:transition spd="med">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b="1"/>
            </a:lvl1pPr>
          </a:lstStyle>
          <a:p>
            <a:pPr lvl="0"/>
            <a:r>
              <a:rPr lang="en-US" noProof="0" dirty="0"/>
              <a:t>Click</a:t>
            </a:r>
          </a:p>
        </p:txBody>
      </p:sp>
    </p:spTree>
    <p:extLst>
      <p:ext uri="{BB962C8B-B14F-4D97-AF65-F5344CB8AC3E}">
        <p14:creationId xmlns:p14="http://schemas.microsoft.com/office/powerpoint/2010/main" val="3173064101"/>
      </p:ext>
    </p:extLst>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6.jp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3.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5054434"/>
      </p:ext>
    </p:extLst>
  </p:cSld>
  <p:clrMap bg1="dk2" tx1="lt1" bg2="dk1" tx2="lt2" accent1="accent1" accent2="accent2" accent3="accent3" accent4="accent4" accent5="accent5" accent6="accent6" hlink="hlink" folHlink="folHlink"/>
  <p:sldLayoutIdLst>
    <p:sldLayoutId id="2147486566" r:id="rId1"/>
    <p:sldLayoutId id="2147486567" r:id="rId2"/>
    <p:sldLayoutId id="2147486568" r:id="rId3"/>
    <p:sldLayoutId id="2147486569" r:id="rId4"/>
    <p:sldLayoutId id="2147486570" r:id="rId5"/>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85752229"/>
      </p:ext>
    </p:extLst>
  </p:cSld>
  <p:clrMap bg1="dk2" tx1="lt1" bg2="dk1" tx2="lt2" accent1="accent1" accent2="accent2" accent3="accent3" accent4="accent4" accent5="accent5" accent6="accent6" hlink="hlink" folHlink="folHlink"/>
  <p:sldLayoutIdLst>
    <p:sldLayoutId id="2147486579" r:id="rId1"/>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51751869"/>
      </p:ext>
    </p:extLst>
  </p:cSld>
  <p:clrMap bg1="dk2" tx1="lt1" bg2="dk1" tx2="lt2" accent1="accent1" accent2="accent2" accent3="accent3" accent4="accent4" accent5="accent5" accent6="accent6" hlink="hlink" folHlink="folHlink"/>
  <p:sldLayoutIdLst>
    <p:sldLayoutId id="2147486581" r:id="rId1"/>
    <p:sldLayoutId id="2147486582" r:id="rId2"/>
    <p:sldLayoutId id="2147486583" r:id="rId3"/>
    <p:sldLayoutId id="2147486584" r:id="rId4"/>
    <p:sldLayoutId id="2147486585" r:id="rId5"/>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comments" Target="../comments/comment1.xml"/></Relationships>
</file>

<file path=ppt/slides/_rels/slide1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slide" Target="slide12.xml"/><Relationship Id="rId4" Type="http://schemas.openxmlformats.org/officeDocument/2006/relationships/slide" Target="slide1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slide" Target="slide15.xml"/><Relationship Id="rId5" Type="http://schemas.openxmlformats.org/officeDocument/2006/relationships/slide" Target="slide14.xml"/><Relationship Id="rId4" Type="http://schemas.openxmlformats.org/officeDocument/2006/relationships/slide" Target="slide13.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youtube.com/watch?v=1ygYbSOpylI&amp;t=284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5FAEF-7E96-4BD6-9FDF-4B611944AD65}"/>
              </a:ext>
            </a:extLst>
          </p:cNvPr>
          <p:cNvSpPr>
            <a:spLocks noGrp="1"/>
          </p:cNvSpPr>
          <p:nvPr>
            <p:ph type="ctrTitle"/>
          </p:nvPr>
        </p:nvSpPr>
        <p:spPr/>
        <p:txBody>
          <a:bodyPr/>
          <a:lstStyle/>
          <a:p>
            <a:r>
              <a:rPr lang="en-US" dirty="0"/>
              <a:t>The Great Controversy</a:t>
            </a:r>
          </a:p>
        </p:txBody>
      </p:sp>
      <p:sp>
        <p:nvSpPr>
          <p:cNvPr id="3" name="Subtitle 2">
            <a:extLst>
              <a:ext uri="{FF2B5EF4-FFF2-40B4-BE49-F238E27FC236}">
                <a16:creationId xmlns:a16="http://schemas.microsoft.com/office/drawing/2014/main" id="{B4E3C7B8-D982-4C44-958A-7A450720603E}"/>
              </a:ext>
            </a:extLst>
          </p:cNvPr>
          <p:cNvSpPr>
            <a:spLocks noGrp="1"/>
          </p:cNvSpPr>
          <p:nvPr>
            <p:ph type="subTitle" idx="1"/>
          </p:nvPr>
        </p:nvSpPr>
        <p:spPr>
          <a:xfrm>
            <a:off x="4191000" y="3581400"/>
            <a:ext cx="4495800" cy="1752600"/>
          </a:xfrm>
        </p:spPr>
        <p:txBody>
          <a:bodyPr/>
          <a:lstStyle/>
          <a:p>
            <a:r>
              <a:rPr lang="en-US" dirty="0"/>
              <a:t>Lesson 5</a:t>
            </a:r>
          </a:p>
          <a:p>
            <a:r>
              <a:rPr lang="en-US" dirty="0"/>
              <a:t>Faith Against All Odds</a:t>
            </a:r>
          </a:p>
        </p:txBody>
      </p:sp>
    </p:spTree>
    <p:extLst>
      <p:ext uri="{BB962C8B-B14F-4D97-AF65-F5344CB8AC3E}">
        <p14:creationId xmlns:p14="http://schemas.microsoft.com/office/powerpoint/2010/main" val="1965342998"/>
      </p:ext>
    </p:extLst>
  </p:cSld>
  <p:clrMapOvr>
    <a:masterClrMapping/>
  </p:clrMapOvr>
  <p:transition spd="med">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997D7-779E-4CAD-B924-531D746A2D9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19C274BE-070B-425B-9BE2-C4B40B800135}"/>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169275825"/>
      </p:ext>
    </p:extLst>
  </p:cSld>
  <p:clrMapOvr>
    <a:masterClrMapping/>
  </p:clrMapOvr>
  <p:transition spd="med">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13AF2-4885-0889-16EE-0647A701BA77}"/>
              </a:ext>
            </a:extLst>
          </p:cNvPr>
          <p:cNvSpPr>
            <a:spLocks noGrp="1"/>
          </p:cNvSpPr>
          <p:nvPr>
            <p:ph type="title"/>
          </p:nvPr>
        </p:nvSpPr>
        <p:spPr/>
        <p:txBody>
          <a:bodyPr/>
          <a:lstStyle/>
          <a:p>
            <a:r>
              <a:rPr lang="en-US" dirty="0"/>
              <a:t>Revelation 12:14-15 ESV</a:t>
            </a:r>
          </a:p>
        </p:txBody>
      </p:sp>
      <p:sp>
        <p:nvSpPr>
          <p:cNvPr id="3" name="Content Placeholder 2">
            <a:extLst>
              <a:ext uri="{FF2B5EF4-FFF2-40B4-BE49-F238E27FC236}">
                <a16:creationId xmlns:a16="http://schemas.microsoft.com/office/drawing/2014/main" id="{1C642E5B-CE1F-4265-5AF9-044AB11E57F8}"/>
              </a:ext>
            </a:extLst>
          </p:cNvPr>
          <p:cNvSpPr>
            <a:spLocks noGrp="1"/>
          </p:cNvSpPr>
          <p:nvPr>
            <p:ph idx="1"/>
          </p:nvPr>
        </p:nvSpPr>
        <p:spPr/>
        <p:txBody>
          <a:bodyPr>
            <a:normAutofit/>
          </a:bodyPr>
          <a:lstStyle/>
          <a:p>
            <a:r>
              <a:rPr lang="en-US" dirty="0"/>
              <a:t>But the woman was given the two wings of the great eagle so that she might fly from the serpent into the wilderness, to the place where she is to be nourished for a time, and times, and half a time. </a:t>
            </a:r>
            <a:r>
              <a:rPr lang="en-US" baseline="30000" dirty="0"/>
              <a:t>15</a:t>
            </a:r>
            <a:r>
              <a:rPr lang="en-US" dirty="0"/>
              <a:t> The serpent poured water like a river out of his mouth after the woman, to sweep her away with a flood.  [</a:t>
            </a:r>
            <a:r>
              <a:rPr lang="en-US" dirty="0">
                <a:hlinkClick r:id="rId3" action="ppaction://hlinksldjump"/>
              </a:rPr>
              <a:t>R</a:t>
            </a:r>
            <a:r>
              <a:rPr lang="en-US" dirty="0"/>
              <a:t>]</a:t>
            </a:r>
          </a:p>
        </p:txBody>
      </p:sp>
    </p:spTree>
    <p:extLst>
      <p:ext uri="{BB962C8B-B14F-4D97-AF65-F5344CB8AC3E}">
        <p14:creationId xmlns:p14="http://schemas.microsoft.com/office/powerpoint/2010/main" val="1241357951"/>
      </p:ext>
    </p:extLst>
  </p:cSld>
  <p:clrMapOvr>
    <a:masterClrMapping/>
  </p:clrMapOvr>
  <p:transition spd="med">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22FD3-A81D-5461-9F34-A6D11534917C}"/>
              </a:ext>
            </a:extLst>
          </p:cNvPr>
          <p:cNvSpPr>
            <a:spLocks noGrp="1"/>
          </p:cNvSpPr>
          <p:nvPr>
            <p:ph type="title"/>
          </p:nvPr>
        </p:nvSpPr>
        <p:spPr/>
        <p:txBody>
          <a:bodyPr/>
          <a:lstStyle/>
          <a:p>
            <a:r>
              <a:rPr lang="en-US" dirty="0"/>
              <a:t>The Five </a:t>
            </a:r>
            <a:r>
              <a:rPr lang="en-US" i="1" dirty="0" err="1"/>
              <a:t>Solas</a:t>
            </a:r>
            <a:r>
              <a:rPr lang="en-US" dirty="0"/>
              <a:t> of the Reformation</a:t>
            </a:r>
          </a:p>
        </p:txBody>
      </p:sp>
      <p:sp>
        <p:nvSpPr>
          <p:cNvPr id="3" name="Content Placeholder 2">
            <a:extLst>
              <a:ext uri="{FF2B5EF4-FFF2-40B4-BE49-F238E27FC236}">
                <a16:creationId xmlns:a16="http://schemas.microsoft.com/office/drawing/2014/main" id="{BDA0D0F3-4579-6A80-1E92-9DBFF9EA3FBC}"/>
              </a:ext>
            </a:extLst>
          </p:cNvPr>
          <p:cNvSpPr>
            <a:spLocks noGrp="1"/>
          </p:cNvSpPr>
          <p:nvPr>
            <p:ph idx="1"/>
          </p:nvPr>
        </p:nvSpPr>
        <p:spPr/>
        <p:txBody>
          <a:bodyPr>
            <a:normAutofit fontScale="70000" lnSpcReduction="20000"/>
          </a:bodyPr>
          <a:lstStyle/>
          <a:p>
            <a:r>
              <a:rPr lang="en-US" u="sng" dirty="0"/>
              <a:t>Sola Scriptura</a:t>
            </a:r>
            <a:r>
              <a:rPr lang="en-US" dirty="0"/>
              <a:t>, or “God’s Word alone,” maintains that the Bible and the Bible only is our rule of faith and practice.</a:t>
            </a:r>
          </a:p>
          <a:p>
            <a:r>
              <a:rPr lang="en-US" u="sng" dirty="0"/>
              <a:t>Sola gratia</a:t>
            </a:r>
            <a:r>
              <a:rPr lang="en-US" dirty="0"/>
              <a:t>, or “grace alone,” says sinners are saved as an unearned gift of God’s grace, “not as a result of works, so that no one may boast” (Eph 2:8–9).</a:t>
            </a:r>
          </a:p>
          <a:p>
            <a:r>
              <a:rPr lang="en-US" u="sng" dirty="0"/>
              <a:t>Sola fid</a:t>
            </a:r>
            <a:r>
              <a:rPr lang="en-US" dirty="0"/>
              <a:t>e, or “faith alone,” affirms that justification—being made right with God—comes only through faith in Jesus.</a:t>
            </a:r>
          </a:p>
          <a:p>
            <a:r>
              <a:rPr lang="en-US" u="sng" dirty="0"/>
              <a:t>Solo Christus</a:t>
            </a:r>
            <a:r>
              <a:rPr lang="en-US" dirty="0"/>
              <a:t>, or “Christ alone,” emphasizes the exclusivity of Jesus’ role in salvation: “No one comes to the Father except through me” (John 14:6).</a:t>
            </a:r>
          </a:p>
          <a:p>
            <a:r>
              <a:rPr lang="en-US" dirty="0"/>
              <a:t>And</a:t>
            </a:r>
            <a:r>
              <a:rPr lang="en-US" u="sng" dirty="0"/>
              <a:t> soli Deo gloria</a:t>
            </a:r>
            <a:r>
              <a:rPr lang="en-US" dirty="0"/>
              <a:t>, or “to the glory of God alone,” says that the purpose of creation, salvation, and everything—including our goal as Christians—is the glory of God, “that God may be all in all” (1 Cor 15:28).  [</a:t>
            </a:r>
            <a:r>
              <a:rPr lang="en-US" dirty="0">
                <a:hlinkClick r:id="rId3" action="ppaction://hlinksldjump"/>
              </a:rPr>
              <a:t>R</a:t>
            </a:r>
            <a:r>
              <a:rPr lang="en-US" dirty="0"/>
              <a:t>]</a:t>
            </a:r>
          </a:p>
        </p:txBody>
      </p:sp>
    </p:spTree>
    <p:extLst>
      <p:ext uri="{BB962C8B-B14F-4D97-AF65-F5344CB8AC3E}">
        <p14:creationId xmlns:p14="http://schemas.microsoft.com/office/powerpoint/2010/main" val="2221277"/>
      </p:ext>
    </p:extLst>
  </p:cSld>
  <p:clrMapOvr>
    <a:masterClrMapping/>
  </p:clrMapOvr>
  <p:transition spd="med">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4B5BB-A88D-4601-A8D4-474E58C69164}"/>
              </a:ext>
            </a:extLst>
          </p:cNvPr>
          <p:cNvSpPr>
            <a:spLocks noGrp="1"/>
          </p:cNvSpPr>
          <p:nvPr>
            <p:ph type="title"/>
          </p:nvPr>
        </p:nvSpPr>
        <p:spPr>
          <a:xfrm>
            <a:off x="533400" y="660184"/>
            <a:ext cx="7772400" cy="1011671"/>
          </a:xfrm>
        </p:spPr>
        <p:txBody>
          <a:bodyPr/>
          <a:lstStyle/>
          <a:p>
            <a:r>
              <a:rPr lang="en-US" dirty="0">
                <a:effectLst>
                  <a:outerShdw blurRad="38100" dist="38100" dir="2700000" algn="tl">
                    <a:srgbClr val="000000">
                      <a:alpha val="43137"/>
                    </a:srgbClr>
                  </a:outerShdw>
                </a:effectLst>
              </a:rPr>
              <a:t>1 Corinthians 15:1-4 (NKJV)</a:t>
            </a:r>
            <a:endParaRPr lang="en-US" dirty="0"/>
          </a:p>
        </p:txBody>
      </p:sp>
      <p:sp>
        <p:nvSpPr>
          <p:cNvPr id="3" name="Content Placeholder 2">
            <a:extLst>
              <a:ext uri="{FF2B5EF4-FFF2-40B4-BE49-F238E27FC236}">
                <a16:creationId xmlns:a16="http://schemas.microsoft.com/office/drawing/2014/main" id="{54BAB75B-E819-43B2-8535-1EF510509463}"/>
              </a:ext>
            </a:extLst>
          </p:cNvPr>
          <p:cNvSpPr>
            <a:spLocks noGrp="1"/>
          </p:cNvSpPr>
          <p:nvPr>
            <p:ph idx="1"/>
          </p:nvPr>
        </p:nvSpPr>
        <p:spPr/>
        <p:txBody>
          <a:bodyPr>
            <a:normAutofit fontScale="92500" lnSpcReduction="20000"/>
          </a:bodyPr>
          <a:lstStyle/>
          <a:p>
            <a:r>
              <a:rPr lang="en-US" dirty="0">
                <a:effectLst>
                  <a:outerShdw blurRad="38100" dist="38100" dir="2700000" algn="tl">
                    <a:srgbClr val="000000">
                      <a:alpha val="43137"/>
                    </a:srgbClr>
                  </a:outerShdw>
                </a:effectLst>
              </a:rPr>
              <a:t>Moreover, brethren, I declare to you the gospel which I preached to you, which also you received and in which you stand, </a:t>
            </a:r>
            <a:r>
              <a:rPr lang="en-US" baseline="30000" dirty="0">
                <a:effectLst>
                  <a:outerShdw blurRad="38100" dist="38100" dir="2700000" algn="tl">
                    <a:srgbClr val="000000">
                      <a:alpha val="43137"/>
                    </a:srgbClr>
                  </a:outerShdw>
                </a:effectLst>
              </a:rPr>
              <a:t>2 </a:t>
            </a:r>
            <a:r>
              <a:rPr lang="en-US" dirty="0">
                <a:effectLst>
                  <a:outerShdw blurRad="38100" dist="38100" dir="2700000" algn="tl">
                    <a:srgbClr val="000000">
                      <a:alpha val="43137"/>
                    </a:srgbClr>
                  </a:outerShdw>
                </a:effectLst>
              </a:rPr>
              <a:t>by which also you are saved, if you hold fast that word which I preached to you—unless you believed in vain. </a:t>
            </a:r>
            <a:r>
              <a:rPr lang="en-US" baseline="30000" dirty="0">
                <a:effectLst>
                  <a:outerShdw blurRad="38100" dist="38100" dir="2700000" algn="tl">
                    <a:srgbClr val="000000">
                      <a:alpha val="43137"/>
                    </a:srgbClr>
                  </a:outerShdw>
                </a:effectLst>
              </a:rPr>
              <a:t>3 </a:t>
            </a:r>
            <a:r>
              <a:rPr lang="en-US" dirty="0">
                <a:effectLst>
                  <a:outerShdw blurRad="38100" dist="38100" dir="2700000" algn="tl">
                    <a:srgbClr val="000000">
                      <a:alpha val="43137"/>
                    </a:srgbClr>
                  </a:outerShdw>
                </a:effectLst>
              </a:rPr>
              <a:t>For I delivered to you first of all that which I also received: that Christ died for our sins according to the Scriptures, </a:t>
            </a:r>
            <a:r>
              <a:rPr lang="en-US" baseline="30000" dirty="0">
                <a:effectLst>
                  <a:outerShdw blurRad="38100" dist="38100" dir="2700000" algn="tl">
                    <a:srgbClr val="000000">
                      <a:alpha val="43137"/>
                    </a:srgbClr>
                  </a:outerShdw>
                </a:effectLst>
              </a:rPr>
              <a:t>4 </a:t>
            </a:r>
            <a:r>
              <a:rPr lang="en-US" dirty="0">
                <a:effectLst>
                  <a:outerShdw blurRad="38100" dist="38100" dir="2700000" algn="tl">
                    <a:srgbClr val="000000">
                      <a:alpha val="43137"/>
                    </a:srgbClr>
                  </a:outerShdw>
                </a:effectLst>
              </a:rPr>
              <a:t>and that He was buried, and that He rose again the third day according to the Scriptures,  [</a:t>
            </a:r>
            <a:r>
              <a:rPr lang="en-US" dirty="0">
                <a:effectLst>
                  <a:outerShdw blurRad="38100" dist="38100" dir="2700000" algn="tl">
                    <a:srgbClr val="000000">
                      <a:alpha val="43137"/>
                    </a:srgbClr>
                  </a:outerShdw>
                </a:effectLst>
                <a:hlinkClick r:id="rId3" action="ppaction://hlinksldjump"/>
              </a:rPr>
              <a:t>R</a:t>
            </a:r>
            <a:r>
              <a:rPr lang="en-US" dirty="0">
                <a:effectLst>
                  <a:outerShdw blurRad="38100" dist="38100" dir="2700000" algn="tl">
                    <a:srgbClr val="000000">
                      <a:alpha val="43137"/>
                    </a:srgbClr>
                  </a:outerShdw>
                </a:effectLst>
              </a:rPr>
              <a:t>]</a:t>
            </a:r>
          </a:p>
          <a:p>
            <a:endParaRPr lang="en-US" dirty="0"/>
          </a:p>
        </p:txBody>
      </p:sp>
    </p:spTree>
    <p:extLst>
      <p:ext uri="{BB962C8B-B14F-4D97-AF65-F5344CB8AC3E}">
        <p14:creationId xmlns:p14="http://schemas.microsoft.com/office/powerpoint/2010/main" val="2797775364"/>
      </p:ext>
    </p:extLst>
  </p:cSld>
  <p:clrMapOvr>
    <a:masterClrMapping/>
  </p:clrMapOvr>
  <p:transition spd="med">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Corinthians 4:2 NLT</a:t>
            </a:r>
          </a:p>
        </p:txBody>
      </p:sp>
      <p:sp>
        <p:nvSpPr>
          <p:cNvPr id="3" name="Content Placeholder 2"/>
          <p:cNvSpPr>
            <a:spLocks noGrp="1"/>
          </p:cNvSpPr>
          <p:nvPr>
            <p:ph idx="1"/>
          </p:nvPr>
        </p:nvSpPr>
        <p:spPr/>
        <p:txBody>
          <a:bodyPr>
            <a:normAutofit/>
          </a:bodyPr>
          <a:lstStyle/>
          <a:p>
            <a:r>
              <a:rPr lang="en-US" dirty="0"/>
              <a:t>We reject all shameful deeds and underhanded methods. We don't try to trick anyone or distort the word of God. We tell the truth before God, and all who are honest know this.  [</a:t>
            </a:r>
            <a:r>
              <a:rPr lang="en-US" dirty="0">
                <a:hlinkClick r:id="rId3" action="ppaction://hlinksldjump"/>
              </a:rPr>
              <a:t>R</a:t>
            </a:r>
            <a:r>
              <a:rPr lang="en-US" dirty="0"/>
              <a:t>]</a:t>
            </a:r>
          </a:p>
          <a:p>
            <a:endParaRPr lang="en-US" dirty="0"/>
          </a:p>
          <a:p>
            <a:endParaRPr lang="en-US" dirty="0"/>
          </a:p>
          <a:p>
            <a:endParaRPr lang="en-US" dirty="0"/>
          </a:p>
        </p:txBody>
      </p:sp>
    </p:spTree>
    <p:extLst>
      <p:ext uri="{BB962C8B-B14F-4D97-AF65-F5344CB8AC3E}">
        <p14:creationId xmlns:p14="http://schemas.microsoft.com/office/powerpoint/2010/main" val="646169786"/>
      </p:ext>
    </p:extLst>
  </p:cSld>
  <p:clrMapOvr>
    <a:masterClrMapping/>
  </p:clrMapOvr>
  <p:transition spd="med">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21D69-8F94-43D6-B04C-CE787FFDB0D9}"/>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Acts 17:11 (NKJV)</a:t>
            </a:r>
            <a:endParaRPr lang="en-US" dirty="0"/>
          </a:p>
        </p:txBody>
      </p:sp>
      <p:sp>
        <p:nvSpPr>
          <p:cNvPr id="3" name="Content Placeholder 2">
            <a:extLst>
              <a:ext uri="{FF2B5EF4-FFF2-40B4-BE49-F238E27FC236}">
                <a16:creationId xmlns:a16="http://schemas.microsoft.com/office/drawing/2014/main" id="{21CF4371-3035-4F05-A06F-48F859FA74D5}"/>
              </a:ext>
            </a:extLst>
          </p:cNvPr>
          <p:cNvSpPr>
            <a:spLocks noGrp="1"/>
          </p:cNvSpPr>
          <p:nvPr>
            <p:ph idx="1"/>
          </p:nvPr>
        </p:nvSpPr>
        <p:spPr/>
        <p:txBody>
          <a:bodyPr/>
          <a:lstStyle/>
          <a:p>
            <a:r>
              <a:rPr lang="en-US" baseline="30000" dirty="0">
                <a:effectLst>
                  <a:outerShdw blurRad="38100" dist="38100" dir="2700000" algn="tl">
                    <a:srgbClr val="000000">
                      <a:alpha val="43137"/>
                    </a:srgbClr>
                  </a:outerShdw>
                </a:effectLst>
              </a:rPr>
              <a:t>11 </a:t>
            </a:r>
            <a:r>
              <a:rPr lang="en-US" dirty="0">
                <a:effectLst>
                  <a:outerShdw blurRad="38100" dist="38100" dir="2700000" algn="tl">
                    <a:srgbClr val="000000">
                      <a:alpha val="43137"/>
                    </a:srgbClr>
                  </a:outerShdw>
                </a:effectLst>
              </a:rPr>
              <a:t>These [the Bereans] were more fair-minded than those in Thessalonica, in that they received the word with all readiness, and searched the Scriptures daily </a:t>
            </a:r>
            <a:r>
              <a:rPr lang="en-US" i="1" dirty="0">
                <a:effectLst>
                  <a:outerShdw blurRad="38100" dist="38100" dir="2700000" algn="tl">
                    <a:srgbClr val="000000">
                      <a:alpha val="43137"/>
                    </a:srgbClr>
                  </a:outerShdw>
                </a:effectLst>
              </a:rPr>
              <a:t>to find out</a:t>
            </a:r>
            <a:r>
              <a:rPr lang="en-US" dirty="0">
                <a:effectLst>
                  <a:outerShdw blurRad="38100" dist="38100" dir="2700000" algn="tl">
                    <a:srgbClr val="000000">
                      <a:alpha val="43137"/>
                    </a:srgbClr>
                  </a:outerShdw>
                </a:effectLst>
              </a:rPr>
              <a:t> whether these things were so.  [</a:t>
            </a:r>
            <a:r>
              <a:rPr lang="en-US" dirty="0">
                <a:effectLst>
                  <a:outerShdw blurRad="38100" dist="38100" dir="2700000" algn="tl">
                    <a:srgbClr val="000000">
                      <a:alpha val="43137"/>
                    </a:srgbClr>
                  </a:outerShdw>
                </a:effectLst>
                <a:hlinkClick r:id="rId3" action="ppaction://hlinksldjump"/>
              </a:rPr>
              <a:t>R</a:t>
            </a:r>
            <a:r>
              <a:rPr lang="en-US" dirty="0">
                <a:effectLst>
                  <a:outerShdw blurRad="38100" dist="38100" dir="2700000" algn="tl">
                    <a:srgbClr val="000000">
                      <a:alpha val="43137"/>
                    </a:srgbClr>
                  </a:outerShdw>
                </a:effectLst>
              </a:rPr>
              <a:t>]</a:t>
            </a:r>
          </a:p>
          <a:p>
            <a:endParaRPr lang="en-US" dirty="0"/>
          </a:p>
        </p:txBody>
      </p:sp>
    </p:spTree>
    <p:extLst>
      <p:ext uri="{BB962C8B-B14F-4D97-AF65-F5344CB8AC3E}">
        <p14:creationId xmlns:p14="http://schemas.microsoft.com/office/powerpoint/2010/main" val="3491372179"/>
      </p:ext>
    </p:extLst>
  </p:cSld>
  <p:clrMapOvr>
    <a:masterClrMapping/>
  </p:clrMapOvr>
  <p:transition spd="med">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944C6-DBCB-4884-B5E3-86B6EE0305A4}"/>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John 16:13a ESV</a:t>
            </a:r>
          </a:p>
        </p:txBody>
      </p:sp>
      <p:sp>
        <p:nvSpPr>
          <p:cNvPr id="3" name="Content Placeholder 2">
            <a:extLst>
              <a:ext uri="{FF2B5EF4-FFF2-40B4-BE49-F238E27FC236}">
                <a16:creationId xmlns:a16="http://schemas.microsoft.com/office/drawing/2014/main" id="{7F48708D-DC67-46C9-B629-B6B0FA8C18CD}"/>
              </a:ext>
            </a:extLst>
          </p:cNvPr>
          <p:cNvSpPr>
            <a:spLocks noGrp="1"/>
          </p:cNvSpPr>
          <p:nvPr>
            <p:ph idx="1"/>
          </p:nvPr>
        </p:nvSpPr>
        <p:spPr/>
        <p:txBody>
          <a:bodyPr>
            <a:normAutofit/>
          </a:bodyPr>
          <a:lstStyle/>
          <a:p>
            <a:r>
              <a:rPr lang="en-US" dirty="0">
                <a:effectLst>
                  <a:outerShdw blurRad="38100" dist="38100" dir="2700000" algn="tl">
                    <a:srgbClr val="000000">
                      <a:alpha val="43137"/>
                    </a:srgbClr>
                  </a:outerShdw>
                </a:effectLst>
              </a:rPr>
              <a:t>When the Spirit of truth comes, he will guide you into all the truth,  [</a:t>
            </a:r>
            <a:r>
              <a:rPr lang="en-US" dirty="0">
                <a:effectLst>
                  <a:outerShdw blurRad="38100" dist="38100" dir="2700000" algn="tl">
                    <a:srgbClr val="000000">
                      <a:alpha val="43137"/>
                    </a:srgbClr>
                  </a:outerShdw>
                </a:effectLst>
                <a:hlinkClick r:id="rId3" action="ppaction://hlinksldjump"/>
              </a:rPr>
              <a:t>R</a:t>
            </a:r>
            <a:r>
              <a:rPr lang="en-US" dirty="0">
                <a:effectLst>
                  <a:outerShdw blurRad="38100" dist="38100" dir="2700000" algn="tl">
                    <a:srgbClr val="000000">
                      <a:alpha val="43137"/>
                    </a:srgbClr>
                  </a:outerShdw>
                </a:effectLst>
              </a:rPr>
              <a:t>]</a:t>
            </a:r>
          </a:p>
          <a:p>
            <a:endParaRPr lang="en-US" dirty="0"/>
          </a:p>
        </p:txBody>
      </p:sp>
    </p:spTree>
    <p:extLst>
      <p:ext uri="{BB962C8B-B14F-4D97-AF65-F5344CB8AC3E}">
        <p14:creationId xmlns:p14="http://schemas.microsoft.com/office/powerpoint/2010/main" val="3737270791"/>
      </p:ext>
    </p:extLst>
  </p:cSld>
  <p:clrMapOvr>
    <a:masterClrMapping/>
  </p:clrMapOvr>
  <p:transition spd="med">
    <p:random/>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E8337-1295-6BFE-02A6-02266CC0BE21}"/>
              </a:ext>
            </a:extLst>
          </p:cNvPr>
          <p:cNvSpPr>
            <a:spLocks noGrp="1"/>
          </p:cNvSpPr>
          <p:nvPr>
            <p:ph type="title"/>
          </p:nvPr>
        </p:nvSpPr>
        <p:spPr/>
        <p:txBody>
          <a:bodyPr/>
          <a:lstStyle/>
          <a:p>
            <a:r>
              <a:rPr lang="en-US" dirty="0"/>
              <a:t>Memory Text</a:t>
            </a:r>
            <a:br>
              <a:rPr lang="en-US" dirty="0"/>
            </a:br>
            <a:r>
              <a:rPr lang="en-US" dirty="0">
                <a:effectLst>
                  <a:outerShdw blurRad="38100" dist="38100" dir="2700000" algn="tl">
                    <a:srgbClr val="000000">
                      <a:alpha val="43137"/>
                    </a:srgbClr>
                  </a:outerShdw>
                </a:effectLst>
              </a:rPr>
              <a:t>Psalm 119:11 NKJV</a:t>
            </a:r>
            <a:endParaRPr lang="en-US" dirty="0"/>
          </a:p>
        </p:txBody>
      </p:sp>
      <p:sp>
        <p:nvSpPr>
          <p:cNvPr id="3" name="Content Placeholder 2">
            <a:extLst>
              <a:ext uri="{FF2B5EF4-FFF2-40B4-BE49-F238E27FC236}">
                <a16:creationId xmlns:a16="http://schemas.microsoft.com/office/drawing/2014/main" id="{5878836B-9098-834E-BFFC-CD3C5E6B1188}"/>
              </a:ext>
            </a:extLst>
          </p:cNvPr>
          <p:cNvSpPr>
            <a:spLocks noGrp="1"/>
          </p:cNvSpPr>
          <p:nvPr>
            <p:ph idx="1"/>
          </p:nvPr>
        </p:nvSpPr>
        <p:spPr>
          <a:xfrm>
            <a:off x="3505200" y="1676400"/>
            <a:ext cx="5562600" cy="5181600"/>
          </a:xfrm>
        </p:spPr>
        <p:txBody>
          <a:bodyPr>
            <a:normAutofit fontScale="92500" lnSpcReduction="20000"/>
          </a:bodyPr>
          <a:lstStyle/>
          <a:p>
            <a:r>
              <a:rPr lang="en-US" dirty="0">
                <a:effectLst>
                  <a:outerShdw blurRad="38100" dist="38100" dir="2700000" algn="tl">
                    <a:srgbClr val="000000">
                      <a:alpha val="43137"/>
                    </a:srgbClr>
                  </a:outerShdw>
                </a:effectLst>
              </a:rPr>
              <a:t>Your word I have hidden in my heart, That I might not sin against You.</a:t>
            </a:r>
          </a:p>
          <a:p>
            <a:r>
              <a:rPr lang="en-US" dirty="0">
                <a:effectLst>
                  <a:outerShdw blurRad="38100" dist="38100" dir="2700000" algn="tl">
                    <a:srgbClr val="000000">
                      <a:alpha val="43137"/>
                    </a:srgbClr>
                  </a:outerShdw>
                </a:effectLst>
              </a:rPr>
              <a:t>What does this verse have to do with the Great Controversy?</a:t>
            </a:r>
          </a:p>
          <a:p>
            <a:r>
              <a:rPr lang="en-US" dirty="0">
                <a:effectLst>
                  <a:outerShdw blurRad="38100" dist="38100" dir="2700000" algn="tl">
                    <a:srgbClr val="000000">
                      <a:alpha val="43137"/>
                    </a:srgbClr>
                  </a:outerShdw>
                </a:effectLst>
              </a:rPr>
              <a:t>What does God’s word tell us about Satan?</a:t>
            </a:r>
          </a:p>
          <a:p>
            <a:r>
              <a:rPr lang="en-US" dirty="0">
                <a:effectLst>
                  <a:outerShdw blurRad="38100" dist="38100" dir="2700000" algn="tl">
                    <a:srgbClr val="000000">
                      <a:alpha val="43137"/>
                    </a:srgbClr>
                  </a:outerShdw>
                </a:effectLst>
              </a:rPr>
              <a:t>How does memorizing Scripture help us to be obedient to the will of God?</a:t>
            </a:r>
          </a:p>
          <a:p>
            <a:r>
              <a:rPr lang="en-US" dirty="0">
                <a:effectLst>
                  <a:outerShdw blurRad="38100" dist="38100" dir="2700000" algn="tl">
                    <a:srgbClr val="000000">
                      <a:alpha val="43137"/>
                    </a:srgbClr>
                  </a:outerShdw>
                </a:effectLst>
              </a:rPr>
              <a:t>How did Jesus defeat Satan in the wilderness of temptation?</a:t>
            </a:r>
          </a:p>
          <a:p>
            <a:endParaRPr lang="en-US" dirty="0">
              <a:effectLst>
                <a:outerShdw blurRad="38100" dist="38100" dir="2700000" algn="tl">
                  <a:srgbClr val="000000">
                    <a:alpha val="43137"/>
                  </a:srgbClr>
                </a:outerShdw>
              </a:effectLst>
            </a:endParaRPr>
          </a:p>
          <a:p>
            <a:endParaRPr lang="en-US" dirty="0">
              <a:effectLst>
                <a:outerShdw blurRad="38100" dist="38100" dir="2700000" algn="tl">
                  <a:srgbClr val="000000">
                    <a:alpha val="43137"/>
                  </a:srgbClr>
                </a:outerShdw>
              </a:effectLst>
            </a:endParaRPr>
          </a:p>
          <a:p>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71762067"/>
      </p:ext>
    </p:extLst>
  </p:cSld>
  <p:clrMapOvr>
    <a:masterClrMapping/>
  </p:clrMapOvr>
  <p:transition spd="med">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60D36-2388-AC08-4334-6384730549FA}"/>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1B8E8C4C-98C0-09F3-CBC8-6C9F13747735}"/>
              </a:ext>
            </a:extLst>
          </p:cNvPr>
          <p:cNvSpPr>
            <a:spLocks noGrp="1"/>
          </p:cNvSpPr>
          <p:nvPr>
            <p:ph idx="1"/>
          </p:nvPr>
        </p:nvSpPr>
        <p:spPr>
          <a:xfrm>
            <a:off x="3505200" y="1676400"/>
            <a:ext cx="5638800" cy="5181600"/>
          </a:xfrm>
        </p:spPr>
        <p:txBody>
          <a:bodyPr>
            <a:normAutofit fontScale="77500" lnSpcReduction="20000"/>
          </a:bodyPr>
          <a:lstStyle/>
          <a:p>
            <a:r>
              <a:rPr lang="en-US" dirty="0"/>
              <a:t>During the 1,260 years of papal supremacy and persecution, the compromised church was successful in suppressing the truth of God’s word and promoting their own inventions in place of the apostolic faith. The Protestant Reformation began as courageous men of God rediscovered the Bible and made it central to the reformation faith.</a:t>
            </a:r>
          </a:p>
          <a:p>
            <a:pPr lvl="1"/>
            <a:r>
              <a:rPr lang="en-US" dirty="0"/>
              <a:t>Reformation </a:t>
            </a:r>
            <a:r>
              <a:rPr lang="en-US" dirty="0" err="1"/>
              <a:t>Solas</a:t>
            </a:r>
            <a:endParaRPr lang="en-US" dirty="0"/>
          </a:p>
          <a:p>
            <a:pPr lvl="1"/>
            <a:r>
              <a:rPr lang="en-US" dirty="0"/>
              <a:t>Back to the Bible                                                 </a:t>
            </a:r>
          </a:p>
          <a:p>
            <a:pPr lvl="1"/>
            <a:r>
              <a:rPr lang="en-US" dirty="0"/>
              <a:t>More Reformers</a:t>
            </a:r>
          </a:p>
          <a:p>
            <a:pPr lvl="1"/>
            <a:r>
              <a:rPr lang="en-US" dirty="0"/>
              <a:t>Summary</a:t>
            </a:r>
          </a:p>
        </p:txBody>
      </p:sp>
    </p:spTree>
    <p:extLst>
      <p:ext uri="{BB962C8B-B14F-4D97-AF65-F5344CB8AC3E}">
        <p14:creationId xmlns:p14="http://schemas.microsoft.com/office/powerpoint/2010/main" val="3550073823"/>
      </p:ext>
    </p:extLst>
  </p:cSld>
  <p:clrMapOvr>
    <a:masterClrMapping/>
  </p:clrMapOvr>
  <p:transition spd="med">
    <p:random/>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Reformation </a:t>
            </a:r>
            <a:r>
              <a:rPr lang="en-US" i="1" dirty="0" err="1"/>
              <a:t>Solas</a:t>
            </a:r>
            <a:endParaRPr lang="en-US" i="1" dirty="0"/>
          </a:p>
        </p:txBody>
      </p:sp>
      <p:sp>
        <p:nvSpPr>
          <p:cNvPr id="3" name="Content Placeholder 2"/>
          <p:cNvSpPr>
            <a:spLocks noGrp="1"/>
          </p:cNvSpPr>
          <p:nvPr>
            <p:ph idx="1"/>
          </p:nvPr>
        </p:nvSpPr>
        <p:spPr/>
        <p:txBody>
          <a:bodyPr>
            <a:normAutofit fontScale="77500" lnSpcReduction="20000"/>
          </a:bodyPr>
          <a:lstStyle/>
          <a:p>
            <a:r>
              <a:rPr lang="en-US" dirty="0"/>
              <a:t>What cryptic description does Revelation give of the persecution of God’s true church in the middle ages? (</a:t>
            </a:r>
            <a:r>
              <a:rPr lang="en-US" dirty="0">
                <a:hlinkClick r:id="rId4" action="ppaction://hlinksldjump"/>
              </a:rPr>
              <a:t>Rev 12:14-15</a:t>
            </a:r>
            <a:r>
              <a:rPr lang="en-US" dirty="0"/>
              <a:t>)</a:t>
            </a:r>
          </a:p>
          <a:p>
            <a:r>
              <a:rPr lang="en-US" dirty="0"/>
              <a:t>What are the five “</a:t>
            </a:r>
            <a:r>
              <a:rPr lang="en-US" dirty="0" err="1"/>
              <a:t>Solas</a:t>
            </a:r>
            <a:r>
              <a:rPr lang="en-US" dirty="0"/>
              <a:t>” of the Protestant Reformation? [</a:t>
            </a:r>
            <a:r>
              <a:rPr lang="en-US" dirty="0" err="1">
                <a:hlinkClick r:id="rId5" action="ppaction://hlinksldjump"/>
              </a:rPr>
              <a:t>Solas</a:t>
            </a:r>
            <a:r>
              <a:rPr lang="en-US" dirty="0"/>
              <a:t>]</a:t>
            </a:r>
          </a:p>
          <a:p>
            <a:r>
              <a:rPr lang="en-US" dirty="0"/>
              <a:t>Given Paul’s inspired words that “all scripture is ‘God breathed,’” what should we anticipate about its unity?</a:t>
            </a:r>
          </a:p>
          <a:p>
            <a:r>
              <a:rPr lang="en-US" dirty="0"/>
              <a:t>Why is it important for the Bible to present a unified picture of the subjects it treats?</a:t>
            </a:r>
          </a:p>
          <a:p>
            <a:r>
              <a:rPr lang="en-US" dirty="0"/>
              <a:t>How should we try to resolve apparent contradictions in the Bible?</a:t>
            </a:r>
          </a:p>
          <a:p>
            <a:endParaRPr lang="en-US" dirty="0"/>
          </a:p>
          <a:p>
            <a:endParaRPr lang="en-US" dirty="0"/>
          </a:p>
        </p:txBody>
      </p:sp>
    </p:spTree>
    <p:extLst>
      <p:ext uri="{BB962C8B-B14F-4D97-AF65-F5344CB8AC3E}">
        <p14:creationId xmlns:p14="http://schemas.microsoft.com/office/powerpoint/2010/main" val="2762125266"/>
      </p:ext>
    </p:extLst>
  </p:cSld>
  <p:clrMapOvr>
    <a:masterClrMapping/>
  </p:clrMapOvr>
  <p:transition spd="med">
    <p:random/>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 to the Bible</a:t>
            </a:r>
          </a:p>
        </p:txBody>
      </p:sp>
      <p:sp>
        <p:nvSpPr>
          <p:cNvPr id="3" name="Content Placeholder 2"/>
          <p:cNvSpPr>
            <a:spLocks noGrp="1"/>
          </p:cNvSpPr>
          <p:nvPr>
            <p:ph idx="1"/>
          </p:nvPr>
        </p:nvSpPr>
        <p:spPr/>
        <p:txBody>
          <a:bodyPr>
            <a:normAutofit fontScale="85000" lnSpcReduction="10000"/>
          </a:bodyPr>
          <a:lstStyle/>
          <a:p>
            <a:r>
              <a:rPr lang="en-US" dirty="0"/>
              <a:t>How did Paul’s definition of the Gospel rest on the witness of Scripture? (</a:t>
            </a:r>
            <a:r>
              <a:rPr lang="en-US" dirty="0">
                <a:hlinkClick r:id="rId4" action="ppaction://hlinksldjump"/>
              </a:rPr>
              <a:t>1 Cor 15:1-4</a:t>
            </a:r>
            <a:r>
              <a:rPr lang="en-US" dirty="0"/>
              <a:t>)</a:t>
            </a:r>
          </a:p>
          <a:p>
            <a:r>
              <a:rPr lang="en-US" dirty="0"/>
              <a:t>How did Paul describe his handling of the word of God? (</a:t>
            </a:r>
            <a:r>
              <a:rPr lang="en-US" dirty="0">
                <a:hlinkClick r:id="rId5" action="ppaction://hlinksldjump"/>
              </a:rPr>
              <a:t>2 Cor 4:2</a:t>
            </a:r>
            <a:r>
              <a:rPr lang="en-US" dirty="0"/>
              <a:t>)</a:t>
            </a:r>
          </a:p>
          <a:p>
            <a:r>
              <a:rPr lang="en-US" dirty="0"/>
              <a:t>What did the Bereans do to discern whether or not Paul’s preaching was correct? (</a:t>
            </a:r>
            <a:r>
              <a:rPr lang="en-US" dirty="0">
                <a:hlinkClick r:id="rId6" action="ppaction://hlinksldjump"/>
              </a:rPr>
              <a:t>Acts 17:11</a:t>
            </a:r>
            <a:r>
              <a:rPr lang="en-US" dirty="0"/>
              <a:t>)</a:t>
            </a:r>
          </a:p>
          <a:p>
            <a:r>
              <a:rPr lang="en-US" dirty="0"/>
              <a:t>How does the Bible say we can discover its truth? (</a:t>
            </a:r>
            <a:r>
              <a:rPr lang="en-US" dirty="0">
                <a:hlinkClick r:id="rId7" action="ppaction://hlinksldjump"/>
              </a:rPr>
              <a:t>John 16:13a</a:t>
            </a:r>
            <a:r>
              <a:rPr lang="en-US" dirty="0"/>
              <a:t>)</a:t>
            </a:r>
          </a:p>
          <a:p>
            <a:r>
              <a:rPr lang="en-US" dirty="0"/>
              <a:t>In contrast, where do Roman Catholics get their “truth?”</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811159139"/>
      </p:ext>
    </p:extLst>
  </p:cSld>
  <p:clrMapOvr>
    <a:masterClrMapping/>
  </p:clrMapOvr>
  <p:transition spd="med">
    <p:random/>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Reformers</a:t>
            </a:r>
          </a:p>
        </p:txBody>
      </p:sp>
      <p:sp>
        <p:nvSpPr>
          <p:cNvPr id="3" name="Content Placeholder 2"/>
          <p:cNvSpPr>
            <a:spLocks noGrp="1"/>
          </p:cNvSpPr>
          <p:nvPr>
            <p:ph idx="1"/>
          </p:nvPr>
        </p:nvSpPr>
        <p:spPr>
          <a:xfrm>
            <a:off x="3505200" y="1676400"/>
            <a:ext cx="5486400" cy="5029200"/>
          </a:xfrm>
        </p:spPr>
        <p:txBody>
          <a:bodyPr>
            <a:normAutofit fontScale="70000" lnSpcReduction="20000"/>
          </a:bodyPr>
          <a:lstStyle/>
          <a:p>
            <a:r>
              <a:rPr lang="en-US" dirty="0"/>
              <a:t>For what do we remember William Tyndale?</a:t>
            </a:r>
          </a:p>
          <a:p>
            <a:r>
              <a:rPr lang="en-US" dirty="0"/>
              <a:t>What act of Martin Luther sparked the Protestant Reformation?</a:t>
            </a:r>
          </a:p>
          <a:p>
            <a:r>
              <a:rPr lang="en-US" dirty="0">
                <a:hlinkClick r:id="rId4"/>
              </a:rPr>
              <a:t>(3) Martin Luther: 95 Theses | Episode 21 | Lineage – YouTube</a:t>
            </a:r>
            <a:endParaRPr lang="en-US" dirty="0"/>
          </a:p>
          <a:p>
            <a:r>
              <a:rPr lang="en-US" dirty="0"/>
              <a:t>What perversion of the gospel moved Martin Luther to nail his 95 theses to the door of the Wittenberg church?</a:t>
            </a:r>
          </a:p>
          <a:p>
            <a:r>
              <a:rPr lang="en-US" dirty="0"/>
              <a:t>How successful was Luther in restoring the true gospel to Roman Catholicism?</a:t>
            </a:r>
          </a:p>
          <a:p>
            <a:r>
              <a:rPr lang="en-US" dirty="0"/>
              <a:t>What was the main area of disagreement between the Reformers and the Council of Trent?</a:t>
            </a:r>
          </a:p>
        </p:txBody>
      </p:sp>
    </p:spTree>
    <p:extLst>
      <p:ext uri="{BB962C8B-B14F-4D97-AF65-F5344CB8AC3E}">
        <p14:creationId xmlns:p14="http://schemas.microsoft.com/office/powerpoint/2010/main" val="3091843596"/>
      </p:ext>
    </p:extLst>
  </p:cSld>
  <p:clrMapOvr>
    <a:masterClrMapping/>
  </p:clrMapOvr>
  <p:transition spd="med">
    <p:random/>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59BFF-06B0-4CC9-8ADD-A90BD86A65FE}"/>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83B2B91B-A055-4928-A435-352D23D0EB48}"/>
              </a:ext>
            </a:extLst>
          </p:cNvPr>
          <p:cNvSpPr>
            <a:spLocks noGrp="1"/>
          </p:cNvSpPr>
          <p:nvPr>
            <p:ph idx="1"/>
          </p:nvPr>
        </p:nvSpPr>
        <p:spPr>
          <a:xfrm>
            <a:off x="3429000" y="1600200"/>
            <a:ext cx="5715000" cy="5257800"/>
          </a:xfrm>
        </p:spPr>
        <p:txBody>
          <a:bodyPr>
            <a:normAutofit fontScale="70000" lnSpcReduction="20000"/>
          </a:bodyPr>
          <a:lstStyle/>
          <a:p>
            <a:r>
              <a:rPr lang="en-US" dirty="0"/>
              <a:t>During the 1,260 years of papal supremacy and persecution, the papal system was successful in suppressing the truth of God’s word and promoting their own inventions in place of the apostolic faith. </a:t>
            </a:r>
          </a:p>
          <a:p>
            <a:r>
              <a:rPr lang="en-US" dirty="0"/>
              <a:t>The Protestant Reformation began as courageous men of God rediscovered the Bible and made it central to the reformation faith.</a:t>
            </a:r>
          </a:p>
          <a:p>
            <a:r>
              <a:rPr lang="en-US" dirty="0"/>
              <a:t>William Tyndale translated the Bible from the original languages into English, and was martyred for his efforts.</a:t>
            </a:r>
          </a:p>
          <a:p>
            <a:r>
              <a:rPr lang="en-US" dirty="0"/>
              <a:t>Martin Luther rediscovered the biblical truth that “the just shall live by faith,” and he focused his preaching and teaching on righteousness by faith.</a:t>
            </a:r>
          </a:p>
          <a:p>
            <a:endParaRPr lang="en-US" dirty="0"/>
          </a:p>
        </p:txBody>
      </p:sp>
    </p:spTree>
    <p:extLst>
      <p:ext uri="{BB962C8B-B14F-4D97-AF65-F5344CB8AC3E}">
        <p14:creationId xmlns:p14="http://schemas.microsoft.com/office/powerpoint/2010/main" val="1475087255"/>
      </p:ext>
    </p:extLst>
  </p:cSld>
  <p:clrMapOvr>
    <a:masterClrMapping/>
  </p:clrMapOvr>
  <p:transition spd="med">
    <p:random/>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1815E-2377-42EB-BA10-62C340867B80}"/>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7DE1544C-4EB3-4B32-ADDD-9CC825BD1ED8}"/>
              </a:ext>
            </a:extLst>
          </p:cNvPr>
          <p:cNvSpPr>
            <a:spLocks noGrp="1"/>
          </p:cNvSpPr>
          <p:nvPr>
            <p:ph idx="1"/>
          </p:nvPr>
        </p:nvSpPr>
        <p:spPr>
          <a:xfrm>
            <a:off x="3505200" y="1752600"/>
            <a:ext cx="5638800" cy="4876800"/>
          </a:xfrm>
        </p:spPr>
        <p:txBody>
          <a:bodyPr>
            <a:normAutofit fontScale="70000" lnSpcReduction="20000"/>
          </a:bodyPr>
          <a:lstStyle/>
          <a:p>
            <a:r>
              <a:rPr lang="en-US" dirty="0"/>
              <a:t>Beginning with Luther, the Reformers developed five “</a:t>
            </a:r>
            <a:r>
              <a:rPr lang="en-US" dirty="0" err="1"/>
              <a:t>solas</a:t>
            </a:r>
            <a:r>
              <a:rPr lang="en-US" dirty="0"/>
              <a:t>:” scripture alone, grace alone, faith alone, Christ alone, and glory to God alone.</a:t>
            </a:r>
          </a:p>
          <a:p>
            <a:r>
              <a:rPr lang="en-US" dirty="0"/>
              <a:t>Out of these came the Reformer’s formula for justification: We are justified by grace alone (God’s part) through faith alone (our part) in Christ alone, nothing else being necessary.</a:t>
            </a:r>
          </a:p>
          <a:p>
            <a:r>
              <a:rPr lang="en-US" dirty="0"/>
              <a:t>The reformer’s position of Scripture alone was opposed by papal Rome who  put tradition above Scripture and came to a much different understanding of justification.</a:t>
            </a:r>
          </a:p>
          <a:p>
            <a:r>
              <a:rPr lang="en-US" dirty="0"/>
              <a:t>This difference in understanding the gospel of salvation still separates Protestants and Roman Catholics today.</a:t>
            </a:r>
          </a:p>
        </p:txBody>
      </p:sp>
    </p:spTree>
    <p:extLst>
      <p:ext uri="{BB962C8B-B14F-4D97-AF65-F5344CB8AC3E}">
        <p14:creationId xmlns:p14="http://schemas.microsoft.com/office/powerpoint/2010/main" val="3213784883"/>
      </p:ext>
    </p:extLst>
  </p:cSld>
  <p:clrMapOvr>
    <a:masterClrMapping/>
  </p:clrMapOvr>
  <p:transition spd="med">
    <p:random/>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1815E-2377-42EB-BA10-62C340867B80}"/>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7DE1544C-4EB3-4B32-ADDD-9CC825BD1ED8}"/>
              </a:ext>
            </a:extLst>
          </p:cNvPr>
          <p:cNvSpPr>
            <a:spLocks noGrp="1"/>
          </p:cNvSpPr>
          <p:nvPr>
            <p:ph idx="1"/>
          </p:nvPr>
        </p:nvSpPr>
        <p:spPr>
          <a:xfrm>
            <a:off x="3505200" y="1676400"/>
            <a:ext cx="5638800" cy="5181600"/>
          </a:xfrm>
        </p:spPr>
        <p:txBody>
          <a:bodyPr>
            <a:normAutofit fontScale="70000" lnSpcReduction="20000"/>
          </a:bodyPr>
          <a:lstStyle/>
          <a:p>
            <a:r>
              <a:rPr lang="en-US" dirty="0"/>
              <a:t>As Protestants, Adventists remain on the cutting edge of the Reformation seeking to take it all the way back to the apostolic faith.</a:t>
            </a:r>
          </a:p>
          <a:p>
            <a:r>
              <a:rPr lang="en-US" dirty="0"/>
              <a:t>We accept the Reformation </a:t>
            </a:r>
            <a:r>
              <a:rPr lang="en-US" dirty="0" err="1"/>
              <a:t>solas</a:t>
            </a:r>
            <a:r>
              <a:rPr lang="en-US" dirty="0"/>
              <a:t> and seek to make the Bible our only rule of faith and practice. </a:t>
            </a:r>
          </a:p>
          <a:p>
            <a:r>
              <a:rPr lang="en-US" dirty="0"/>
              <a:t>We take as our end-time commission the task of calling people out of the spiritual confusion of Babylon and into the remnant that are faithful to God’s word.</a:t>
            </a:r>
          </a:p>
          <a:p>
            <a:r>
              <a:rPr lang="en-US" dirty="0"/>
              <a:t>To be effective in our efforts, we need the Holy Spirit to empower us to understand the Scriptures and share them effectively.  </a:t>
            </a:r>
          </a:p>
          <a:p>
            <a:r>
              <a:rPr lang="en-US" dirty="0"/>
              <a:t>Will you stand with the Reformers this week confident that the word of God is a full and sufficient guide to spiritual truth?</a:t>
            </a:r>
          </a:p>
        </p:txBody>
      </p:sp>
    </p:spTree>
    <p:extLst>
      <p:ext uri="{BB962C8B-B14F-4D97-AF65-F5344CB8AC3E}">
        <p14:creationId xmlns:p14="http://schemas.microsoft.com/office/powerpoint/2010/main" val="2395199532"/>
      </p:ext>
    </p:extLst>
  </p:cSld>
  <p:clrMapOvr>
    <a:masterClrMapping/>
  </p:clrMapOvr>
  <p:transition spd="med">
    <p:random/>
  </p:transition>
</p:sld>
</file>

<file path=ppt/theme/theme1.xml><?xml version="1.0" encoding="utf-8"?>
<a:theme xmlns:a="http://schemas.openxmlformats.org/drawingml/2006/main" name="2_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1322221</TotalTime>
  <Words>5627</Words>
  <Application>Microsoft Office PowerPoint</Application>
  <PresentationFormat>On-screen Show (4:3)</PresentationFormat>
  <Paragraphs>351</Paragraphs>
  <Slides>16</Slides>
  <Notes>15</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16</vt:i4>
      </vt:variant>
    </vt:vector>
  </HeadingPairs>
  <TitlesOfParts>
    <vt:vector size="23" baseType="lpstr">
      <vt:lpstr>Arial</vt:lpstr>
      <vt:lpstr>Arial Rounded MT Bold</vt:lpstr>
      <vt:lpstr>Calibri</vt:lpstr>
      <vt:lpstr>system-ui</vt:lpstr>
      <vt:lpstr>2_Default Design</vt:lpstr>
      <vt:lpstr>Default Design</vt:lpstr>
      <vt:lpstr>3_Default Design</vt:lpstr>
      <vt:lpstr>The Great Controversy</vt:lpstr>
      <vt:lpstr>Memory Text Psalm 119:11 NKJV</vt:lpstr>
      <vt:lpstr>Overview</vt:lpstr>
      <vt:lpstr>Reformation Solas</vt:lpstr>
      <vt:lpstr>Back to the Bible</vt:lpstr>
      <vt:lpstr>More Reformers</vt:lpstr>
      <vt:lpstr>Summary</vt:lpstr>
      <vt:lpstr>Summary</vt:lpstr>
      <vt:lpstr>Summary</vt:lpstr>
      <vt:lpstr>PowerPoint Presentation</vt:lpstr>
      <vt:lpstr>Revelation 12:14-15 ESV</vt:lpstr>
      <vt:lpstr>The Five Solas of the Reformation</vt:lpstr>
      <vt:lpstr>1 Corinthians 15:1-4 (NKJV)</vt:lpstr>
      <vt:lpstr>2 Corinthians 4:2 NLT</vt:lpstr>
      <vt:lpstr>Acts 17:11 (NKJV)</vt:lpstr>
      <vt:lpstr>John 16:13a ESV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5: Faith Against All Odds</dc:title>
  <dc:subject>The Great Controversy</dc:subject>
  <dc:creator>Kenneth J. McNulty</dc:creator>
  <cp:lastModifiedBy>Kenneth McNulty</cp:lastModifiedBy>
  <cp:revision>22431</cp:revision>
  <cp:lastPrinted>2016-06-03T16:02:10Z</cp:lastPrinted>
  <dcterms:created xsi:type="dcterms:W3CDTF">2005-09-30T23:50:48Z</dcterms:created>
  <dcterms:modified xsi:type="dcterms:W3CDTF">2024-05-04T01:24:14Z</dcterms:modified>
  <cp:category>Theme</cp:category>
</cp:coreProperties>
</file>