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65" r:id="rId1"/>
    <p:sldMasterId id="2147486578" r:id="rId2"/>
  </p:sldMasterIdLst>
  <p:notesMasterIdLst>
    <p:notesMasterId r:id="rId21"/>
  </p:notesMasterIdLst>
  <p:handoutMasterIdLst>
    <p:handoutMasterId r:id="rId22"/>
  </p:handoutMasterIdLst>
  <p:sldIdLst>
    <p:sldId id="2889" r:id="rId3"/>
    <p:sldId id="2110" r:id="rId4"/>
    <p:sldId id="3067" r:id="rId5"/>
    <p:sldId id="1978" r:id="rId6"/>
    <p:sldId id="2845" r:id="rId7"/>
    <p:sldId id="3119" r:id="rId8"/>
    <p:sldId id="2914" r:id="rId9"/>
    <p:sldId id="3126" r:id="rId10"/>
    <p:sldId id="2915" r:id="rId11"/>
    <p:sldId id="3118" r:id="rId12"/>
    <p:sldId id="2949" r:id="rId13"/>
    <p:sldId id="2029" r:id="rId14"/>
    <p:sldId id="629" r:id="rId15"/>
    <p:sldId id="2863" r:id="rId16"/>
    <p:sldId id="2033" r:id="rId17"/>
    <p:sldId id="2846" r:id="rId18"/>
    <p:sldId id="3121" r:id="rId19"/>
    <p:sldId id="3123" r:id="rId20"/>
  </p:sldIdLst>
  <p:sldSz cx="9144000" cy="6858000" type="screen4x3"/>
  <p:notesSz cx="7102475" cy="9388475"/>
  <p:defaultTextStyle>
    <a:defPPr>
      <a:defRPr lang="en-US"/>
    </a:defPPr>
    <a:lvl1pPr algn="l" rtl="0" fontAlgn="base">
      <a:spcBef>
        <a:spcPct val="0"/>
      </a:spcBef>
      <a:spcAft>
        <a:spcPct val="0"/>
      </a:spcAft>
      <a:defRPr kern="1200">
        <a:solidFill>
          <a:schemeClr val="folHlink"/>
        </a:solidFill>
        <a:latin typeface="Arial" charset="0"/>
        <a:ea typeface="+mn-ea"/>
        <a:cs typeface="Arial" charset="0"/>
      </a:defRPr>
    </a:lvl1pPr>
    <a:lvl2pPr marL="457200" algn="l" rtl="0" fontAlgn="base">
      <a:spcBef>
        <a:spcPct val="0"/>
      </a:spcBef>
      <a:spcAft>
        <a:spcPct val="0"/>
      </a:spcAft>
      <a:defRPr kern="1200">
        <a:solidFill>
          <a:schemeClr val="folHlink"/>
        </a:solidFill>
        <a:latin typeface="Arial" charset="0"/>
        <a:ea typeface="+mn-ea"/>
        <a:cs typeface="Arial" charset="0"/>
      </a:defRPr>
    </a:lvl2pPr>
    <a:lvl3pPr marL="914400" algn="l" rtl="0" fontAlgn="base">
      <a:spcBef>
        <a:spcPct val="0"/>
      </a:spcBef>
      <a:spcAft>
        <a:spcPct val="0"/>
      </a:spcAft>
      <a:defRPr kern="1200">
        <a:solidFill>
          <a:schemeClr val="folHlink"/>
        </a:solidFill>
        <a:latin typeface="Arial" charset="0"/>
        <a:ea typeface="+mn-ea"/>
        <a:cs typeface="Arial" charset="0"/>
      </a:defRPr>
    </a:lvl3pPr>
    <a:lvl4pPr marL="1371600" algn="l" rtl="0" fontAlgn="base">
      <a:spcBef>
        <a:spcPct val="0"/>
      </a:spcBef>
      <a:spcAft>
        <a:spcPct val="0"/>
      </a:spcAft>
      <a:defRPr kern="1200">
        <a:solidFill>
          <a:schemeClr val="folHlink"/>
        </a:solidFill>
        <a:latin typeface="Arial" charset="0"/>
        <a:ea typeface="+mn-ea"/>
        <a:cs typeface="Arial" charset="0"/>
      </a:defRPr>
    </a:lvl4pPr>
    <a:lvl5pPr marL="1828800" algn="l" rtl="0" fontAlgn="base">
      <a:spcBef>
        <a:spcPct val="0"/>
      </a:spcBef>
      <a:spcAft>
        <a:spcPct val="0"/>
      </a:spcAft>
      <a:defRPr kern="1200">
        <a:solidFill>
          <a:schemeClr val="folHlink"/>
        </a:solidFill>
        <a:latin typeface="Arial" charset="0"/>
        <a:ea typeface="+mn-ea"/>
        <a:cs typeface="Arial" charset="0"/>
      </a:defRPr>
    </a:lvl5pPr>
    <a:lvl6pPr marL="2286000" algn="l" defTabSz="914400" rtl="0" eaLnBrk="1" latinLnBrk="0" hangingPunct="1">
      <a:defRPr kern="1200">
        <a:solidFill>
          <a:schemeClr val="folHlink"/>
        </a:solidFill>
        <a:latin typeface="Arial" charset="0"/>
        <a:ea typeface="+mn-ea"/>
        <a:cs typeface="Arial" charset="0"/>
      </a:defRPr>
    </a:lvl6pPr>
    <a:lvl7pPr marL="2743200" algn="l" defTabSz="914400" rtl="0" eaLnBrk="1" latinLnBrk="0" hangingPunct="1">
      <a:defRPr kern="1200">
        <a:solidFill>
          <a:schemeClr val="folHlink"/>
        </a:solidFill>
        <a:latin typeface="Arial" charset="0"/>
        <a:ea typeface="+mn-ea"/>
        <a:cs typeface="Arial" charset="0"/>
      </a:defRPr>
    </a:lvl7pPr>
    <a:lvl8pPr marL="3200400" algn="l" defTabSz="914400" rtl="0" eaLnBrk="1" latinLnBrk="0" hangingPunct="1">
      <a:defRPr kern="1200">
        <a:solidFill>
          <a:schemeClr val="folHlink"/>
        </a:solidFill>
        <a:latin typeface="Arial" charset="0"/>
        <a:ea typeface="+mn-ea"/>
        <a:cs typeface="Arial" charset="0"/>
      </a:defRPr>
    </a:lvl8pPr>
    <a:lvl9pPr marL="3657600" algn="l" defTabSz="914400" rtl="0" eaLnBrk="1" latinLnBrk="0" hangingPunct="1">
      <a:defRPr kern="1200">
        <a:solidFill>
          <a:schemeClr val="folHlink"/>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161" autoAdjust="0"/>
    <p:restoredTop sz="61820" autoAdjust="0"/>
  </p:normalViewPr>
  <p:slideViewPr>
    <p:cSldViewPr>
      <p:cViewPr varScale="1">
        <p:scale>
          <a:sx n="52" d="100"/>
          <a:sy n="52" d="100"/>
        </p:scale>
        <p:origin x="1762" y="58"/>
      </p:cViewPr>
      <p:guideLst>
        <p:guide orient="horz" pos="2160"/>
        <p:guide pos="2880"/>
      </p:guideLst>
    </p:cSldViewPr>
  </p:slideViewPr>
  <p:outlineViewPr>
    <p:cViewPr>
      <p:scale>
        <a:sx n="33" d="100"/>
        <a:sy n="33" d="100"/>
      </p:scale>
      <p:origin x="0" y="-10930"/>
    </p:cViewPr>
  </p:outlineViewPr>
  <p:notesTextViewPr>
    <p:cViewPr>
      <p:scale>
        <a:sx n="200" d="100"/>
        <a:sy n="200" d="100"/>
      </p:scale>
      <p:origin x="0" y="0"/>
    </p:cViewPr>
  </p:notesTextViewPr>
  <p:sorterViewPr>
    <p:cViewPr>
      <p:scale>
        <a:sx n="75" d="100"/>
        <a:sy n="75" d="100"/>
      </p:scale>
      <p:origin x="0" y="0"/>
    </p:cViewPr>
  </p:sorterViewPr>
  <p:notesViewPr>
    <p:cSldViewPr>
      <p:cViewPr varScale="1">
        <p:scale>
          <a:sx n="63" d="100"/>
          <a:sy n="63" d="100"/>
        </p:scale>
        <p:origin x="3158" y="6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6D812D-51F5-4FE5-A4A1-470FB017C6E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5ADB5A-D5F8-451A-BB34-B2E545868C1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929DFDA-FA1E-40FF-9956-D234420C2A14}" type="datetimeFigureOut">
              <a:rPr lang="en-US" smtClean="0"/>
              <a:t>1/26/2024</a:t>
            </a:fld>
            <a:endParaRPr lang="en-US" dirty="0"/>
          </a:p>
        </p:txBody>
      </p:sp>
      <p:sp>
        <p:nvSpPr>
          <p:cNvPr id="4" name="Footer Placeholder 3">
            <a:extLst>
              <a:ext uri="{FF2B5EF4-FFF2-40B4-BE49-F238E27FC236}">
                <a16:creationId xmlns:a16="http://schemas.microsoft.com/office/drawing/2014/main" id="{8D05B59C-FED4-4A56-80F0-C76A98CB748E}"/>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CAAB61-4088-4F01-8AA0-695C9223DD7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6CE996A-FB27-4801-A8E7-9EF22DFC39D1}" type="slidenum">
              <a:rPr lang="en-US" smtClean="0"/>
              <a:t>‹#›</a:t>
            </a:fld>
            <a:endParaRPr lang="en-US" dirty="0"/>
          </a:p>
        </p:txBody>
      </p:sp>
    </p:spTree>
    <p:extLst>
      <p:ext uri="{BB962C8B-B14F-4D97-AF65-F5344CB8AC3E}">
        <p14:creationId xmlns:p14="http://schemas.microsoft.com/office/powerpoint/2010/main" val="2208894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39"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solidFill>
                  <a:schemeClr val="tx1"/>
                </a:solidFill>
                <a:latin typeface="Arial" charset="0"/>
                <a:cs typeface="+mn-cs"/>
              </a:defRPr>
            </a:lvl1pPr>
          </a:lstStyle>
          <a:p>
            <a:pPr>
              <a:defRPr/>
            </a:pPr>
            <a:fld id="{8FA03DF1-0740-4641-8846-A13960E4BC68}" type="slidenum">
              <a:rPr lang="en-US"/>
              <a:pPr>
                <a:defRPr/>
              </a:pPr>
              <a:t>‹#›</a:t>
            </a:fld>
            <a:endParaRPr lang="en-US" dirty="0"/>
          </a:p>
        </p:txBody>
      </p:sp>
    </p:spTree>
    <p:extLst>
      <p:ext uri="{BB962C8B-B14F-4D97-AF65-F5344CB8AC3E}">
        <p14:creationId xmlns:p14="http://schemas.microsoft.com/office/powerpoint/2010/main" val="176988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thetech.org/ask-a-geneticist/articles/2019/how-much-data-genom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a:t>
            </a:fld>
            <a:endParaRPr lang="en-US" dirty="0"/>
          </a:p>
        </p:txBody>
      </p:sp>
    </p:spTree>
    <p:extLst>
      <p:ext uri="{BB962C8B-B14F-4D97-AF65-F5344CB8AC3E}">
        <p14:creationId xmlns:p14="http://schemas.microsoft.com/office/powerpoint/2010/main" val="2288832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lnSpc>
                <a:spcPct val="80000"/>
              </a:lnSpc>
            </a:pPr>
            <a:r>
              <a:rPr lang="en-US" b="1" dirty="0"/>
              <a:t>Q1: How does David describe the omniscience of God in His knowledge of the creatures He created?</a:t>
            </a:r>
          </a:p>
          <a:p>
            <a:pPr marL="274320" indent="-274320" eaLnBrk="1" hangingPunct="1">
              <a:lnSpc>
                <a:spcPct val="80000"/>
              </a:lnSpc>
            </a:pPr>
            <a:r>
              <a:rPr lang="en-US" b="0" dirty="0"/>
              <a:t>1.  God knows everything about him.</a:t>
            </a:r>
          </a:p>
          <a:p>
            <a:pPr marL="274320" indent="-274320" eaLnBrk="1" hangingPunct="1">
              <a:lnSpc>
                <a:spcPct val="80000"/>
              </a:lnSpc>
            </a:pPr>
            <a:r>
              <a:rPr lang="en-US" b="0" dirty="0"/>
              <a:t>2.  Even the simplest things like when he stands up and sits down.</a:t>
            </a:r>
          </a:p>
          <a:p>
            <a:pPr marL="274320" indent="-274320" eaLnBrk="1" hangingPunct="1">
              <a:lnSpc>
                <a:spcPct val="80000"/>
              </a:lnSpc>
            </a:pPr>
            <a:r>
              <a:rPr lang="en-US" b="0" dirty="0"/>
              <a:t>3.  God reads his mind; He knows his thoughts.</a:t>
            </a:r>
          </a:p>
          <a:p>
            <a:pPr marL="274320" indent="-274320" eaLnBrk="1" hangingPunct="1">
              <a:lnSpc>
                <a:spcPct val="80000"/>
              </a:lnSpc>
            </a:pPr>
            <a:r>
              <a:rPr lang="en-US" b="0" dirty="0"/>
              <a:t>4.  Before he speaks a word, God knows what it is going to be.</a:t>
            </a:r>
          </a:p>
          <a:p>
            <a:pPr marL="274320" indent="-274320" eaLnBrk="1" hangingPunct="1">
              <a:lnSpc>
                <a:spcPct val="80000"/>
              </a:lnSpc>
            </a:pPr>
            <a:r>
              <a:rPr lang="en-US" b="0" dirty="0"/>
              <a:t>5.  So God has an intimate knowledge of each one of us.</a:t>
            </a:r>
          </a:p>
          <a:p>
            <a:pPr marL="274320" indent="-274320" eaLnBrk="1" hangingPunct="1">
              <a:lnSpc>
                <a:spcPct val="80000"/>
              </a:lnSpc>
            </a:pPr>
            <a:r>
              <a:rPr lang="en-US" b="0" dirty="0"/>
              <a:t>6.  He is the immanent God as well as the transcendent God.</a:t>
            </a:r>
          </a:p>
          <a:p>
            <a:pPr marL="274320" indent="-274320" eaLnBrk="1" hangingPunct="1">
              <a:lnSpc>
                <a:spcPct val="80000"/>
              </a:lnSpc>
            </a:pPr>
            <a:endParaRPr lang="en-US" b="0" dirty="0"/>
          </a:p>
          <a:p>
            <a:pPr marL="274320" indent="-274320" eaLnBrk="1" hangingPunct="1">
              <a:lnSpc>
                <a:spcPct val="80000"/>
              </a:lnSpc>
            </a:pPr>
            <a:endParaRPr 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11</a:t>
            </a:fld>
            <a:endParaRPr lang="en-US" dirty="0"/>
          </a:p>
        </p:txBody>
      </p:sp>
    </p:spTree>
    <p:extLst>
      <p:ext uri="{BB962C8B-B14F-4D97-AF65-F5344CB8AC3E}">
        <p14:creationId xmlns:p14="http://schemas.microsoft.com/office/powerpoint/2010/main" val="2652129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do these verses say about God’s presence throughout His creation?</a:t>
            </a:r>
          </a:p>
          <a:p>
            <a:pPr marL="274320" indent="-274320"/>
            <a:r>
              <a:rPr lang="en-US" dirty="0"/>
              <a:t>1.  God is everywhere present.  </a:t>
            </a:r>
          </a:p>
          <a:p>
            <a:pPr marL="274320" indent="-274320"/>
            <a:r>
              <a:rPr lang="en-US" dirty="0"/>
              <a:t>2.  He is omnipresent.</a:t>
            </a:r>
          </a:p>
          <a:p>
            <a:pPr marL="274320" indent="-274320"/>
            <a:r>
              <a:rPr lang="en-US" dirty="0"/>
              <a:t>3.  There is no where that we can go to escape the presence of God.</a:t>
            </a:r>
          </a:p>
          <a:p>
            <a:pPr marL="274320" indent="-274320"/>
            <a:r>
              <a:rPr lang="en-US" dirty="0"/>
              <a:t>4.  That’s why Jonah was so foolish in thinking he could flee from the presence of the Lord.</a:t>
            </a:r>
          </a:p>
          <a:p>
            <a:pPr marL="274320" indent="-274320"/>
            <a:r>
              <a:rPr lang="en-US" dirty="0"/>
              <a:t>5.  The Holy Spirit is not limited to physical places.</a:t>
            </a:r>
          </a:p>
          <a:p>
            <a:pPr marL="274320" indent="-274320"/>
            <a:r>
              <a:rPr lang="en-US" dirty="0"/>
              <a:t>6.  He can be everywhere at once.  </a:t>
            </a:r>
          </a:p>
          <a:p>
            <a:pPr marL="274320" indent="-274320"/>
            <a:r>
              <a:rPr lang="en-US" dirty="0"/>
              <a:t>7.  He dwells in the hearts of Christian believers all around the world.</a:t>
            </a:r>
          </a:p>
          <a:p>
            <a:pPr marL="274320" indent="-274320"/>
            <a:r>
              <a:rPr lang="en-US" dirty="0"/>
              <a:t>8.  And He can intercede for each of us when we turn to God in prayer.</a:t>
            </a:r>
          </a:p>
          <a:p>
            <a:pPr marL="274320" indent="-274320"/>
            <a:endParaRPr lang="en-US" dirty="0"/>
          </a:p>
          <a:p>
            <a:pPr marL="274320" indent="-274320"/>
            <a:r>
              <a:rPr lang="en-US" b="1" dirty="0"/>
              <a:t>Q2: What does David mean when he writes, “If I make my bed in </a:t>
            </a:r>
            <a:r>
              <a:rPr lang="en-US" b="1" dirty="0" err="1"/>
              <a:t>Sheol</a:t>
            </a:r>
            <a:r>
              <a:rPr lang="en-US" b="1" dirty="0"/>
              <a:t>, your are there!”</a:t>
            </a:r>
          </a:p>
          <a:p>
            <a:pPr marL="274320" indent="-274320"/>
            <a:r>
              <a:rPr lang="en-US" dirty="0"/>
              <a:t>1.  </a:t>
            </a:r>
            <a:r>
              <a:rPr lang="en-US" dirty="0" err="1"/>
              <a:t>Sheol</a:t>
            </a:r>
            <a:r>
              <a:rPr lang="en-US" dirty="0"/>
              <a:t> is simply the grave where the dead are buried.</a:t>
            </a:r>
          </a:p>
          <a:p>
            <a:pPr marL="274320" indent="-274320"/>
            <a:r>
              <a:rPr lang="en-US" dirty="0"/>
              <a:t>2.  Here it may be used in contrast to the heights of the heavens.</a:t>
            </a:r>
          </a:p>
          <a:p>
            <a:pPr marL="274320" indent="-274320"/>
            <a:r>
              <a:rPr lang="en-US" dirty="0"/>
              <a:t>3.  The NIV translates it this way:</a:t>
            </a:r>
          </a:p>
          <a:p>
            <a:pPr marL="274320" indent="-274320"/>
            <a:r>
              <a:rPr lang="en-US" b="1" dirty="0"/>
              <a:t>Psalm 139:8 NIV </a:t>
            </a:r>
            <a:r>
              <a:rPr lang="en-US" dirty="0"/>
              <a:t>- If I go up to the heavens, you are there; if I make my bed in the depths, you are there.</a:t>
            </a:r>
          </a:p>
          <a:p>
            <a:pPr marL="274320" indent="-274320"/>
            <a:r>
              <a:rPr lang="en-US" dirty="0"/>
              <a:t>4.  So the depths may represent the deepest ocean valleys.</a:t>
            </a:r>
          </a:p>
          <a:p>
            <a:pPr marL="274320" indent="-274320"/>
            <a:r>
              <a:rPr lang="en-US" dirty="0"/>
              <a:t>5.  No matter how high or how low, God is still there.</a:t>
            </a:r>
          </a:p>
          <a:p>
            <a:pPr marL="274320" indent="-274320"/>
            <a:r>
              <a:rPr lang="en-US" dirty="0"/>
              <a:t>6.  How about outer space?  Is He still there?</a:t>
            </a:r>
          </a:p>
          <a:p>
            <a:pPr marL="274320" indent="-274320"/>
            <a:r>
              <a:rPr lang="en-US" dirty="0"/>
              <a:t>7.  Yes.  Outer space is still part of the heavens.</a:t>
            </a: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12</a:t>
            </a:fld>
            <a:endParaRPr lang="en-US" dirty="0"/>
          </a:p>
        </p:txBody>
      </p:sp>
    </p:spTree>
    <p:extLst>
      <p:ext uri="{BB962C8B-B14F-4D97-AF65-F5344CB8AC3E}">
        <p14:creationId xmlns:p14="http://schemas.microsoft.com/office/powerpoint/2010/main" val="935144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8AC8EBC-2397-47E1-952A-8B446487247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72CB98-8A5A-4FED-BDA0-C6AEDED91154}"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27138" name="Rectangle 2">
            <a:extLst>
              <a:ext uri="{FF2B5EF4-FFF2-40B4-BE49-F238E27FC236}">
                <a16:creationId xmlns:a16="http://schemas.microsoft.com/office/drawing/2014/main" id="{AB0658E2-5FC7-45EF-897B-DD4D69C8EFC8}"/>
              </a:ext>
            </a:extLst>
          </p:cNvPr>
          <p:cNvSpPr>
            <a:spLocks noGrp="1" noRot="1" noChangeAspect="1" noChangeArrowheads="1" noTextEdit="1"/>
          </p:cNvSpPr>
          <p:nvPr>
            <p:ph type="sldImg"/>
          </p:nvPr>
        </p:nvSpPr>
        <p:spPr>
          <a:ln/>
        </p:spPr>
      </p:sp>
      <p:sp>
        <p:nvSpPr>
          <p:cNvPr id="1627139" name="Rectangle 3">
            <a:extLst>
              <a:ext uri="{FF2B5EF4-FFF2-40B4-BE49-F238E27FC236}">
                <a16:creationId xmlns:a16="http://schemas.microsoft.com/office/drawing/2014/main" id="{11C274E4-7652-4368-B239-D6F2AE0512DB}"/>
              </a:ext>
            </a:extLst>
          </p:cNvPr>
          <p:cNvSpPr>
            <a:spLocks noGrp="1" noChangeArrowheads="1"/>
          </p:cNvSpPr>
          <p:nvPr>
            <p:ph type="body" idx="1"/>
          </p:nvPr>
        </p:nvSpPr>
        <p:spPr/>
        <p:txBody>
          <a:bodyPr/>
          <a:lstStyle/>
          <a:p>
            <a:pPr marL="274320" indent="-274320"/>
            <a:r>
              <a:rPr lang="en-US" altLang="en-US" b="1" dirty="0"/>
              <a:t>Q1: For what is David praising God in this passage?</a:t>
            </a:r>
          </a:p>
          <a:p>
            <a:pPr marL="274320" indent="-274320"/>
            <a:r>
              <a:rPr lang="en-US" altLang="en-US" b="0" dirty="0"/>
              <a:t>1.  He is praising Him for the procreation process that the Lord has devised and incorporated into His creation.</a:t>
            </a:r>
          </a:p>
          <a:p>
            <a:pPr marL="274320" indent="-274320"/>
            <a:r>
              <a:rPr lang="en-US" altLang="en-US" b="0" dirty="0"/>
              <a:t>2.  The more we understand about the process of procreation the more amazing it becomes.</a:t>
            </a:r>
          </a:p>
          <a:p>
            <a:pPr marL="274320" indent="-274320"/>
            <a:r>
              <a:rPr lang="en-US" altLang="en-US" b="0" dirty="0"/>
              <a:t>3.  He understands that it was God’s handiwork that allowed him to be knit together in this mother’s womb.</a:t>
            </a:r>
          </a:p>
          <a:p>
            <a:pPr marL="274320" indent="-274320"/>
            <a:r>
              <a:rPr lang="en-US" altLang="en-US" b="0" dirty="0"/>
              <a:t>4.  In verse 15 he refers to being made in secret, “intricately woven in the depths of the earth.”</a:t>
            </a:r>
          </a:p>
          <a:p>
            <a:pPr marL="274320" indent="-274320"/>
            <a:r>
              <a:rPr lang="en-US" altLang="en-US" b="0" dirty="0"/>
              <a:t>5.  “The depths of the earth” is figurative poetic language to emphasize the secrecy of the growing process from conception to birth.</a:t>
            </a:r>
          </a:p>
          <a:p>
            <a:pPr marL="274320" indent="-274320"/>
            <a:r>
              <a:rPr lang="en-US" altLang="en-US" b="0" dirty="0"/>
              <a:t>6.  The NLT translates is as:</a:t>
            </a:r>
          </a:p>
          <a:p>
            <a:pPr marL="274320" indent="-274320"/>
            <a:r>
              <a:rPr lang="en-US" altLang="en-US" b="1" dirty="0"/>
              <a:t>Psalm 139:15 NLT </a:t>
            </a:r>
            <a:r>
              <a:rPr lang="en-US" altLang="en-US" b="0" dirty="0"/>
              <a:t>- You watched me as I was being formed in utter seclusion, as I was woven together in the dark of the womb.</a:t>
            </a:r>
          </a:p>
          <a:p>
            <a:pPr marL="274320" indent="-274320"/>
            <a:endParaRPr lang="en-US" altLang="en-US" b="0" dirty="0"/>
          </a:p>
          <a:p>
            <a:pPr marL="274320" indent="-274320"/>
            <a:r>
              <a:rPr lang="en-US" altLang="en-US" b="1" dirty="0"/>
              <a:t>Q2:  How amazing is the reproductive process that produces a new human life from the genetic material of a mother and father?</a:t>
            </a:r>
          </a:p>
          <a:p>
            <a:pPr marL="274320" indent="-274320"/>
            <a:r>
              <a:rPr lang="en-US" altLang="en-US" b="0" dirty="0"/>
              <a:t>1.  The birth of my first child had a dramatic impact on my evolutionary world view.</a:t>
            </a:r>
          </a:p>
          <a:p>
            <a:pPr marL="274320" indent="-274320"/>
            <a:r>
              <a:rPr lang="en-US" altLang="en-US" b="0" dirty="0"/>
              <a:t>2.  Reproduction of living things is one of the strongest evidences we have of God’s design in creation.</a:t>
            </a:r>
          </a:p>
          <a:p>
            <a:pPr marL="274320" indent="-274320"/>
            <a:r>
              <a:rPr lang="en-US" altLang="en-US" b="0" dirty="0"/>
              <a:t>3.  Half of the DNA to form a new life comes from the father and half comes from the mother.</a:t>
            </a:r>
          </a:p>
          <a:p>
            <a:pPr marL="274320" indent="-274320"/>
            <a:r>
              <a:rPr lang="en-US" altLang="en-US" b="0" dirty="0"/>
              <a:t>4.  The likeness of one or both parents can be seen in their offspring, so every new life is unique.</a:t>
            </a:r>
          </a:p>
          <a:p>
            <a:pPr marL="274320" indent="-274320"/>
            <a:r>
              <a:rPr lang="en-US" altLang="en-US" b="0" dirty="0"/>
              <a:t>5.  And the process that controls the development from fertilized egg to newborn baby just seems miraculous.  </a:t>
            </a:r>
          </a:p>
          <a:p>
            <a:pPr marL="274320" indent="-274320"/>
            <a:r>
              <a:rPr lang="en-US" altLang="en-US" b="0" dirty="0"/>
              <a:t>6.  How do the cells being added in growth know what kind of cells to become?</a:t>
            </a:r>
          </a:p>
          <a:p>
            <a:pPr marL="274320" indent="-274320"/>
            <a:r>
              <a:rPr lang="en-US" altLang="en-US" b="0" dirty="0"/>
              <a:t>7.  But brain cells are added to the brain; eye cells are added to the eye; heart cells are added to the heart; it is all controlled by the process that our genius God devised and put into place for every living thing.</a:t>
            </a:r>
          </a:p>
          <a:p>
            <a:pPr marL="274320" indent="-274320"/>
            <a:r>
              <a:rPr lang="en-US" altLang="en-US" b="0" dirty="0"/>
              <a:t>8.  Everything has its unique DNA structure which controls every characteristic of the child that is born: its sex, its eye color, its hair color, its skin color, its features.</a:t>
            </a:r>
          </a:p>
          <a:p>
            <a:pPr marL="274320" indent="-274320"/>
            <a:r>
              <a:rPr lang="en-US" altLang="en-US" b="0" dirty="0"/>
              <a:t>9.  In fact by reading the genetic code, God could know what we look like before we looked that way.</a:t>
            </a:r>
          </a:p>
          <a:p>
            <a:pPr marL="274320" indent="-274320"/>
            <a:r>
              <a:rPr lang="en-US" altLang="en-US" b="0" dirty="0"/>
              <a:t>10. The double helix structure of human DNA holds about 3.5 billion base pairs, and these base pairs are all in a meaningful sequence.</a:t>
            </a:r>
          </a:p>
          <a:p>
            <a:pPr marL="274320" indent="-274320"/>
            <a:r>
              <a:rPr lang="en-US" altLang="en-US" b="0" dirty="0"/>
              <a:t>11. In living things, these base pairs are copied to produce proteins and enzymes that are used to repair cells and catalyze biochemical reactions.</a:t>
            </a:r>
          </a:p>
          <a:p>
            <a:pPr marL="274320" indent="-274320"/>
            <a:r>
              <a:rPr lang="en-US" altLang="en-US" b="0" dirty="0"/>
              <a:t>12. A strand of human DNA contains about 875 megabytes of information, which is equivalent to about 106 volumes of the encyclopedia Britannica. (</a:t>
            </a:r>
            <a:r>
              <a:rPr lang="en-US" dirty="0">
                <a:hlinkClick r:id="rId3"/>
              </a:rPr>
              <a:t>Does our DNA really have as much information as an encyclopedia set? - The Tech Interactive</a:t>
            </a:r>
            <a:r>
              <a:rPr lang="en-US" dirty="0"/>
              <a:t>)</a:t>
            </a:r>
            <a:endParaRPr lang="en-US" altLang="en-US" b="0" dirty="0"/>
          </a:p>
          <a:p>
            <a:pPr marL="274320" indent="-274320"/>
            <a:r>
              <a:rPr lang="en-US" altLang="en-US" b="0" dirty="0"/>
              <a:t>13. That is a lot of information!</a:t>
            </a:r>
          </a:p>
          <a:p>
            <a:pPr marL="274320" indent="-274320"/>
            <a:r>
              <a:rPr lang="en-US" altLang="en-US" b="0" dirty="0"/>
              <a:t>14. Information requires an intelligent source; it does not arise by time and chance.</a:t>
            </a:r>
          </a:p>
          <a:p>
            <a:pPr marL="274320" indent="-274320"/>
            <a:r>
              <a:rPr lang="en-US" altLang="en-US" b="0" dirty="0"/>
              <a:t>15. So human DNA and the reproductive process provide strong evidenced of creation by an intelligent God, who not only created the DNA but put it together with all the other biochemicals required for its translation in a cell and gave it life.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is a song of ascent?</a:t>
            </a:r>
          </a:p>
          <a:p>
            <a:pPr marL="274320" indent="-274320"/>
            <a:r>
              <a:rPr lang="en-US" b="0" dirty="0"/>
              <a:t>1.  A song of ascent was a psalm meant to be sung by pilgrims climbing Mt. Zion, the hill on which Jerusalem was built.</a:t>
            </a:r>
          </a:p>
          <a:p>
            <a:pPr marL="274320" indent="-274320"/>
            <a:r>
              <a:rPr lang="en-US" b="0" dirty="0"/>
              <a:t>2.  All men of age were required to attend three annual feasts: Passover, Pentecost, and Tabernacles.</a:t>
            </a:r>
          </a:p>
          <a:p>
            <a:pPr marL="274320" indent="-274320"/>
            <a:r>
              <a:rPr lang="en-US" b="0" dirty="0"/>
              <a:t>3.  There are 15 songs of ascent that were sung either climbing to Jerusalem or at the temple in Jerusalem.</a:t>
            </a:r>
          </a:p>
          <a:p>
            <a:pPr marL="274320" indent="-274320"/>
            <a:r>
              <a:rPr lang="en-US" b="0" dirty="0"/>
              <a:t>4.  They are Psalms 120 – 134.  </a:t>
            </a:r>
          </a:p>
          <a:p>
            <a:pPr marL="274320" indent="-274320"/>
            <a:r>
              <a:rPr lang="en-US" b="0" dirty="0"/>
              <a:t>5.  Ps 121 was most likely sung at the beginning of the ascent.</a:t>
            </a:r>
          </a:p>
          <a:p>
            <a:pPr marL="274320" indent="-274320"/>
            <a:r>
              <a:rPr lang="en-US" b="0" dirty="0"/>
              <a:t>6.  We can visualize the pilgrims lifting up their eyes to view the hills upon which the city and their temple are built.</a:t>
            </a:r>
          </a:p>
          <a:p>
            <a:pPr marL="274320" indent="-274320"/>
            <a:endParaRPr lang="en-US" b="0" dirty="0"/>
          </a:p>
          <a:p>
            <a:pPr marL="274320" indent="-274320"/>
            <a:r>
              <a:rPr lang="en-US" b="1" dirty="0"/>
              <a:t>Q2: What is the psalmist’s answer to the rhetorical question about the source of his help?</a:t>
            </a:r>
          </a:p>
          <a:p>
            <a:pPr marL="274320" indent="-274320"/>
            <a:r>
              <a:rPr lang="en-US" b="0" dirty="0"/>
              <a:t>1.  His help comes from the omnipotent God who made heaven and earth.</a:t>
            </a:r>
          </a:p>
          <a:p>
            <a:pPr marL="274320" indent="-274320"/>
            <a:r>
              <a:rPr lang="en-US" b="0" dirty="0"/>
              <a:t>2.  Again, as last week, we have all caps for LORD indicating God’s proper name YHWH.</a:t>
            </a:r>
          </a:p>
          <a:p>
            <a:pPr marL="274320" indent="-274320"/>
            <a:r>
              <a:rPr lang="en-US" b="0" dirty="0"/>
              <a:t>3.  The only evidence we need of the power of our God is the creation that He made.</a:t>
            </a:r>
          </a:p>
          <a:p>
            <a:pPr marL="274320" indent="-274320"/>
            <a:r>
              <a:rPr lang="en-US" b="0" dirty="0"/>
              <a:t>4.  Our sun uses nuclear fusion at its core to produce a tremendous amount of energy by converting mass to energy.</a:t>
            </a:r>
          </a:p>
          <a:p>
            <a:pPr marL="274320" indent="-274320"/>
            <a:r>
              <a:rPr lang="en-US" b="0" dirty="0"/>
              <a:t>5.  It has been estimated that the energy from our sun is sufficient to melt a bridge made of ice that is 2 miles wide, 1 mile thick and extends from the earth to the sun (93,000,000 miles) in just 1 second! </a:t>
            </a:r>
          </a:p>
          <a:p>
            <a:pPr marL="274320" indent="-274320"/>
            <a:r>
              <a:rPr lang="en-US" b="0" dirty="0"/>
              <a:t>6.  Multiply that by at least 100 billion galaxies each containing at least 100 billion stars, many of which are much larger and more powerful than our sun. </a:t>
            </a:r>
          </a:p>
          <a:p>
            <a:pPr marL="274320" indent="-274320"/>
            <a:r>
              <a:rPr lang="en-US" b="0" dirty="0"/>
              <a:t>7.  The heavens indeed declare the glory of God and the firmament </a:t>
            </a:r>
            <a:r>
              <a:rPr lang="en-US" b="0" dirty="0" err="1"/>
              <a:t>sheweth</a:t>
            </a:r>
            <a:r>
              <a:rPr lang="en-US" b="0" dirty="0"/>
              <a:t> His handiwork.</a:t>
            </a:r>
          </a:p>
          <a:p>
            <a:pPr marL="274320" indent="-274320"/>
            <a:r>
              <a:rPr lang="en-US" b="0" dirty="0"/>
              <a:t>8.  We have the privilege of calling on the name of the omnipotent God.</a:t>
            </a:r>
          </a:p>
          <a:p>
            <a:pPr marL="274320" indent="-274320"/>
            <a:endParaRPr lang="en-US" b="0" dirty="0"/>
          </a:p>
          <a:p>
            <a:pPr marL="274320" indent="-274320"/>
            <a:r>
              <a:rPr lang="en-US" b="1" dirty="0"/>
              <a:t>Q3: What assurance does this psalm give us that our God is available 24/7/365.</a:t>
            </a:r>
          </a:p>
          <a:p>
            <a:pPr marL="274320" indent="-274320"/>
            <a:r>
              <a:rPr lang="en-US" b="0" dirty="0"/>
              <a:t>1.  Our God never needs to take a nap or call a lid on His office hours.</a:t>
            </a:r>
          </a:p>
          <a:p>
            <a:pPr marL="274320" indent="-274320"/>
            <a:r>
              <a:rPr lang="en-US" b="0" dirty="0"/>
              <a:t>2.  He never goes on vacation.</a:t>
            </a:r>
          </a:p>
          <a:p>
            <a:pPr marL="274320" indent="-274320"/>
            <a:r>
              <a:rPr lang="en-US" b="0" dirty="0"/>
              <a:t>3.  We may think of Elijah on Mt. Carmel, mocking the prophets of Baal to call louder because maybe Baal is sleeping.</a:t>
            </a:r>
          </a:p>
          <a:p>
            <a:pPr marL="274320" indent="-274320"/>
            <a:r>
              <a:rPr lang="en-US" b="0" dirty="0"/>
              <a:t>4.  Our God is always ready to hear and to help when we cry out to Him.</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14</a:t>
            </a:fld>
            <a:endParaRPr lang="en-US" dirty="0"/>
          </a:p>
        </p:txBody>
      </p:sp>
    </p:spTree>
    <p:extLst>
      <p:ext uri="{BB962C8B-B14F-4D97-AF65-F5344CB8AC3E}">
        <p14:creationId xmlns:p14="http://schemas.microsoft.com/office/powerpoint/2010/main" val="3948049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lvl="0" indent="-274320"/>
            <a:r>
              <a:rPr lang="en-US" b="1" dirty="0"/>
              <a:t>Q1: What does the Lord do for those who fear Him?</a:t>
            </a:r>
          </a:p>
          <a:p>
            <a:pPr marL="274320" lvl="0" indent="-274320"/>
            <a:r>
              <a:rPr lang="en-US" b="0" dirty="0"/>
              <a:t>1.  He becomes their keeper, the one who watches over them and preserves them.</a:t>
            </a:r>
          </a:p>
          <a:p>
            <a:pPr marL="274320" lvl="0" indent="-274320"/>
            <a:r>
              <a:rPr lang="en-US" b="0" dirty="0"/>
              <a:t>2.  God is like a shade that protects us from fiery trials of life.</a:t>
            </a:r>
          </a:p>
          <a:p>
            <a:pPr marL="274320" lvl="0" indent="-274320"/>
            <a:r>
              <a:rPr lang="en-US" b="0" dirty="0"/>
              <a:t>3.  We can always go to Him to reduce the heat of battle and bring us peace.</a:t>
            </a:r>
          </a:p>
          <a:p>
            <a:pPr marL="274320" lvl="0" indent="-274320"/>
            <a:r>
              <a:rPr lang="en-US" b="0" dirty="0"/>
              <a:t>4.  The Lord will keep us from evil and preserve our life.</a:t>
            </a:r>
          </a:p>
          <a:p>
            <a:pPr marL="274320" lvl="0" indent="-274320"/>
            <a:r>
              <a:rPr lang="en-US" b="0" dirty="0"/>
              <a:t>5.  This is reminiscent of the Lord’s prayer: “Lead us not into temptation but deliver us from evil.”</a:t>
            </a:r>
          </a:p>
          <a:p>
            <a:pPr marL="274320" lvl="0" indent="-274320"/>
            <a:r>
              <a:rPr lang="en-US" b="0" dirty="0"/>
              <a:t>6.  When we surrender to His guidance, He will watch over our journey in life, not just for time, but forevermore.</a:t>
            </a:r>
          </a:p>
          <a:p>
            <a:pPr marL="274320" lvl="0" indent="-274320"/>
            <a:endParaRPr lang="en-US" b="0"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15</a:t>
            </a:fld>
            <a:endParaRPr lang="en-US" dirty="0"/>
          </a:p>
        </p:txBody>
      </p:sp>
    </p:spTree>
    <p:extLst>
      <p:ext uri="{BB962C8B-B14F-4D97-AF65-F5344CB8AC3E}">
        <p14:creationId xmlns:p14="http://schemas.microsoft.com/office/powerpoint/2010/main" val="538221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altLang="en-US" b="1" dirty="0"/>
              <a:t>Q1: What relationship leads to the protection of the LORD?</a:t>
            </a:r>
          </a:p>
          <a:p>
            <a:pPr marL="274320" indent="-274320"/>
            <a:r>
              <a:rPr lang="en-US" altLang="en-US" dirty="0"/>
              <a:t>1.  What picture does the first verse give you in this psalm?</a:t>
            </a:r>
          </a:p>
          <a:p>
            <a:pPr marL="274320" indent="-274320"/>
            <a:r>
              <a:rPr lang="en-US" altLang="en-US" dirty="0"/>
              <a:t>2.  When we dwell somewhere, that’s where we live.  </a:t>
            </a:r>
          </a:p>
          <a:p>
            <a:pPr marL="274320" indent="-274320"/>
            <a:r>
              <a:rPr lang="en-US" altLang="en-US" dirty="0"/>
              <a:t>3.  When we abide somewhere, that’s were we stay.</a:t>
            </a:r>
          </a:p>
          <a:p>
            <a:pPr marL="274320" indent="-274320"/>
            <a:r>
              <a:rPr lang="en-US" altLang="en-US" dirty="0"/>
              <a:t>4.  We’re not occasional visitors there, but that’s where we hang out.</a:t>
            </a:r>
          </a:p>
          <a:p>
            <a:pPr marL="274320" indent="-274320"/>
            <a:r>
              <a:rPr lang="en-US" altLang="en-US" dirty="0"/>
              <a:t>5.  So these are kind of parallel phrases that mean the same thing.</a:t>
            </a:r>
          </a:p>
          <a:p>
            <a:pPr marL="274320" indent="-274320"/>
            <a:r>
              <a:rPr lang="en-US" altLang="en-US" dirty="0"/>
              <a:t>6.  When we dwell in the shelter of the Most High and abide in the shadow of the Almighty, we are living and walking close to the Lord.</a:t>
            </a:r>
          </a:p>
          <a:p>
            <a:pPr marL="274320" indent="-274320"/>
            <a:r>
              <a:rPr lang="en-US" altLang="en-US" dirty="0"/>
              <a:t>7.  This speaks of a loving relationship in which we stay close to the Lord.</a:t>
            </a:r>
          </a:p>
          <a:p>
            <a:pPr marL="274320" indent="-274320"/>
            <a:endParaRPr lang="en-US" altLang="en-US" dirty="0"/>
          </a:p>
          <a:p>
            <a:pPr marL="274320" indent="-274320"/>
            <a:r>
              <a:rPr lang="en-US" altLang="en-US" b="1" dirty="0"/>
              <a:t>Q2: How does verse 2 add to this picture of a close walk with the Lord?</a:t>
            </a:r>
          </a:p>
          <a:p>
            <a:pPr marL="274320" indent="-274320"/>
            <a:r>
              <a:rPr lang="en-US" altLang="en-US" dirty="0"/>
              <a:t>1.  It confesses that Yahweh is my God; it confesses that I trust in Him; it confesses that He is my protector, my refuge and fortress.</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16</a:t>
            </a:fld>
            <a:endParaRPr lang="en-US" dirty="0"/>
          </a:p>
        </p:txBody>
      </p:sp>
    </p:spTree>
    <p:extLst>
      <p:ext uri="{BB962C8B-B14F-4D97-AF65-F5344CB8AC3E}">
        <p14:creationId xmlns:p14="http://schemas.microsoft.com/office/powerpoint/2010/main" val="632578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conditions need to be fulfilled for us to claim these promises?  </a:t>
            </a:r>
          </a:p>
          <a:p>
            <a:pPr marL="274320" indent="-274320"/>
            <a:r>
              <a:rPr lang="en-US" b="0" dirty="0"/>
              <a:t>1.  We find three conditions here:</a:t>
            </a:r>
          </a:p>
          <a:p>
            <a:pPr marL="274320" indent="-274320"/>
            <a:r>
              <a:rPr lang="en-US" b="0" dirty="0"/>
              <a:t>2.  First: “he holds fast to me in love.”</a:t>
            </a:r>
          </a:p>
          <a:p>
            <a:pPr marL="274320" indent="-274320"/>
            <a:r>
              <a:rPr lang="en-US" b="0" dirty="0"/>
              <a:t>3.  God’s promises are for those who love Him.</a:t>
            </a:r>
          </a:p>
          <a:p>
            <a:pPr marL="274320" indent="-274320"/>
            <a:r>
              <a:rPr lang="en-US" b="0" dirty="0"/>
              <a:t>4.  And what will we do if we hold fast to Him in love?</a:t>
            </a:r>
          </a:p>
          <a:p>
            <a:pPr marL="274320" indent="-274320"/>
            <a:r>
              <a:rPr lang="en-US" b="1" dirty="0"/>
              <a:t>John 14:15 ESV </a:t>
            </a:r>
            <a:r>
              <a:rPr lang="en-US" b="0" dirty="0"/>
              <a:t>- 15 "If you love me, you will keep my commandments.</a:t>
            </a:r>
          </a:p>
          <a:p>
            <a:pPr marL="274320" indent="-274320"/>
            <a:r>
              <a:rPr lang="en-US" b="0" dirty="0"/>
              <a:t>5.  The second characteristic is “he knows my name.”</a:t>
            </a:r>
          </a:p>
          <a:p>
            <a:pPr marL="274320" indent="-274320"/>
            <a:r>
              <a:rPr lang="en-US" b="0" dirty="0"/>
              <a:t>6.  What does it mean to know the name of the Lord?</a:t>
            </a:r>
          </a:p>
          <a:p>
            <a:pPr marL="274320" indent="-274320"/>
            <a:r>
              <a:rPr lang="en-US" b="0" dirty="0"/>
              <a:t>7.  It means to know His character.</a:t>
            </a:r>
          </a:p>
          <a:p>
            <a:pPr marL="274320" indent="-274320"/>
            <a:r>
              <a:rPr lang="en-US" b="0" dirty="0"/>
              <a:t>8.  Not just to know it intellectually but to know it experientially.</a:t>
            </a:r>
          </a:p>
          <a:p>
            <a:pPr marL="274320" indent="-274320"/>
            <a:r>
              <a:rPr lang="en-US" b="0" dirty="0"/>
              <a:t>9.  We think of the 144,000 that have the father’s name written on their foreheads.</a:t>
            </a:r>
          </a:p>
          <a:p>
            <a:pPr marL="274320" indent="-274320"/>
            <a:r>
              <a:rPr lang="en-US" b="0" dirty="0"/>
              <a:t>10. They seek to emulate the character of God.</a:t>
            </a:r>
          </a:p>
          <a:p>
            <a:pPr marL="274320" indent="-274320"/>
            <a:r>
              <a:rPr lang="en-US" b="0" dirty="0"/>
              <a:t>11. And the greatest relational attribute of the character of God is love.</a:t>
            </a:r>
          </a:p>
          <a:p>
            <a:pPr marL="274320" indent="-274320"/>
            <a:r>
              <a:rPr lang="en-US" b="0" dirty="0"/>
              <a:t>12. So those who know His name will seek to live in love.</a:t>
            </a:r>
          </a:p>
          <a:p>
            <a:pPr marL="274320" indent="-274320"/>
            <a:r>
              <a:rPr lang="en-US" b="0" dirty="0"/>
              <a:t>13. As Paul writes in 1 Cor 16:14</a:t>
            </a:r>
          </a:p>
          <a:p>
            <a:pPr marL="274320" indent="-274320"/>
            <a:r>
              <a:rPr lang="en-US" b="1" dirty="0"/>
              <a:t>1 Corinthians 16:14 ESV</a:t>
            </a:r>
            <a:r>
              <a:rPr lang="en-US" b="0" dirty="0"/>
              <a:t> - 14 Let all that you do be done in love.</a:t>
            </a:r>
          </a:p>
          <a:p>
            <a:pPr marL="274320" indent="-274320"/>
            <a:r>
              <a:rPr lang="en-US" b="0" dirty="0"/>
              <a:t>14. The third characteristic is that “he calls on me.”</a:t>
            </a:r>
          </a:p>
          <a:p>
            <a:pPr marL="274320" indent="-274320"/>
            <a:r>
              <a:rPr lang="en-US" b="0" dirty="0"/>
              <a:t>15. We need to be people of prayer.</a:t>
            </a:r>
          </a:p>
          <a:p>
            <a:pPr marL="274320" indent="-274320"/>
            <a:r>
              <a:rPr lang="en-US" b="0" dirty="0"/>
              <a:t>16. Jesus said:</a:t>
            </a:r>
          </a:p>
          <a:p>
            <a:pPr marL="274320" indent="-274320"/>
            <a:r>
              <a:rPr lang="en-US" b="1" dirty="0"/>
              <a:t>Matthew 7:7-8 KJV</a:t>
            </a:r>
            <a:r>
              <a:rPr lang="en-US" b="0" dirty="0"/>
              <a:t> - Ask, and it shall be given you; seek, and ye shall find; knock, and it shall be opened unto you: 8 For every one that </a:t>
            </a:r>
            <a:r>
              <a:rPr lang="en-US" b="0" dirty="0" err="1"/>
              <a:t>asketh</a:t>
            </a:r>
            <a:r>
              <a:rPr lang="en-US" b="0" dirty="0"/>
              <a:t> </a:t>
            </a:r>
            <a:r>
              <a:rPr lang="en-US" b="0" dirty="0" err="1"/>
              <a:t>receiveth</a:t>
            </a:r>
            <a:r>
              <a:rPr lang="en-US" b="0" dirty="0"/>
              <a:t>; and he that </a:t>
            </a:r>
            <a:r>
              <a:rPr lang="en-US" b="0" dirty="0" err="1"/>
              <a:t>seeketh</a:t>
            </a:r>
            <a:r>
              <a:rPr lang="en-US" b="0" dirty="0"/>
              <a:t> </a:t>
            </a:r>
            <a:r>
              <a:rPr lang="en-US" b="0" dirty="0" err="1"/>
              <a:t>findeth</a:t>
            </a:r>
            <a:r>
              <a:rPr lang="en-US" b="0" dirty="0"/>
              <a:t>; and to him that </a:t>
            </a:r>
            <a:r>
              <a:rPr lang="en-US" b="0" dirty="0" err="1"/>
              <a:t>knocketh</a:t>
            </a:r>
            <a:r>
              <a:rPr lang="en-US" b="0" dirty="0"/>
              <a:t> it shall be opened.</a:t>
            </a:r>
          </a:p>
          <a:p>
            <a:pPr marL="274320" indent="-274320"/>
            <a:r>
              <a:rPr lang="en-US" b="0" dirty="0"/>
              <a:t>17. The implication is that if we don’t ask, we won’t receive.</a:t>
            </a:r>
          </a:p>
          <a:p>
            <a:pPr marL="274320" indent="-274320"/>
            <a:r>
              <a:rPr lang="en-US" b="0" dirty="0"/>
              <a:t>18. So let’s be people of prayer.</a:t>
            </a:r>
          </a:p>
          <a:p>
            <a:pPr marL="274320" indent="-274320"/>
            <a:endParaRPr lang="en-US" b="0" dirty="0"/>
          </a:p>
          <a:p>
            <a:pPr marL="274320" indent="-274320"/>
            <a:r>
              <a:rPr lang="en-US" b="1" dirty="0"/>
              <a:t>Q2:  What are the promises of these verses?</a:t>
            </a:r>
          </a:p>
          <a:p>
            <a:pPr marL="274320" indent="-274320"/>
            <a:r>
              <a:rPr lang="en-US" b="0" dirty="0"/>
              <a:t>1.  The promises are:</a:t>
            </a:r>
          </a:p>
          <a:p>
            <a:pPr marL="274320" indent="-274320"/>
            <a:r>
              <a:rPr lang="en-US" b="0" dirty="0"/>
              <a:t>2.  I will deliver him; I will protect him; I will answer him; I will be with him in trouble; I will rescue him and honor him; I will satisfy him with long life; and I will save him.</a:t>
            </a:r>
          </a:p>
          <a:p>
            <a:pPr marL="274320" indent="-274320"/>
            <a:r>
              <a:rPr lang="en-US" b="0" dirty="0"/>
              <a:t>3.  Does that sound like a good deal to you?</a:t>
            </a:r>
          </a:p>
          <a:p>
            <a:pPr marL="274320" indent="-274320"/>
            <a:r>
              <a:rPr lang="en-US" b="0" dirty="0"/>
              <a:t>4.  Praise the Lord!</a:t>
            </a:r>
          </a:p>
          <a:p>
            <a:pPr marL="274320" indent="-274320"/>
            <a:r>
              <a:rPr lang="en-US" b="0" dirty="0"/>
              <a:t>5.  Let’s remember what Paul wrote to the Corinthians:</a:t>
            </a:r>
          </a:p>
          <a:p>
            <a:pPr marL="274320" indent="-274320"/>
            <a:r>
              <a:rPr lang="en-US" b="1" dirty="0"/>
              <a:t>2 Corinthians 1:20 ESV</a:t>
            </a:r>
            <a:r>
              <a:rPr lang="en-US" b="0" dirty="0"/>
              <a:t> - 20 For all the promises of God find their Yes in him [Jesus Christ].</a:t>
            </a:r>
          </a:p>
          <a:p>
            <a:pPr marL="274320" indent="-274320"/>
            <a:r>
              <a:rPr lang="en-US" b="0" dirty="0"/>
              <a:t>6.  In His perfect life, Jesus fulfilled all of the covenant obligations, and it is through Him that we receive all the covenant blessings.</a:t>
            </a:r>
          </a:p>
          <a:p>
            <a:pPr marL="274320" indent="-274320"/>
            <a:r>
              <a:rPr lang="en-US" b="0" dirty="0"/>
              <a:t>7.  We can be truly righteous by having our sins forgiven and having Christ’s righteousness imputed to us.</a:t>
            </a:r>
          </a:p>
          <a:p>
            <a:pPr marL="274320" indent="-274320"/>
            <a:r>
              <a:rPr lang="en-US" b="0" dirty="0"/>
              <a:t>8.  Then we can circle back to our memory text and read it again:</a:t>
            </a:r>
          </a:p>
          <a:p>
            <a:pPr marL="274320" indent="-274320"/>
            <a:r>
              <a:rPr lang="en-US" b="1" dirty="0"/>
              <a:t>Psalm 34:17 ESV </a:t>
            </a:r>
            <a:r>
              <a:rPr lang="en-US" b="0" dirty="0"/>
              <a:t>- When the righteous cry for help, the LORD hears and delivers them out of all their troubles.</a:t>
            </a:r>
          </a:p>
          <a:p>
            <a:pPr marL="274320" indent="-274320"/>
            <a:r>
              <a:rPr lang="en-US" b="0" dirty="0"/>
              <a:t>9.  Let me spin it a little bit from the temporal to the eternal.</a:t>
            </a:r>
          </a:p>
          <a:p>
            <a:pPr marL="274320" indent="-274320"/>
            <a:r>
              <a:rPr lang="en-US" b="0" dirty="0"/>
              <a:t>10. When we are righteous in Christ, and when we confess our sins, the Lord hears and delivers us from all of our sins.</a:t>
            </a:r>
          </a:p>
          <a:p>
            <a:pPr marL="274320" indent="-274320"/>
            <a:r>
              <a:rPr lang="en-US" b="0" dirty="0"/>
              <a:t>11. And the result is: we will dwell in the kingdom of God forever.</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17</a:t>
            </a:fld>
            <a:endParaRPr lang="en-US" dirty="0"/>
          </a:p>
        </p:txBody>
      </p:sp>
    </p:spTree>
    <p:extLst>
      <p:ext uri="{BB962C8B-B14F-4D97-AF65-F5344CB8AC3E}">
        <p14:creationId xmlns:p14="http://schemas.microsoft.com/office/powerpoint/2010/main" val="1453087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Who would not want this kind of protection from the Lord God Almighty?</a:t>
            </a:r>
          </a:p>
          <a:p>
            <a:pPr marL="274320" indent="-274320"/>
            <a:r>
              <a:rPr lang="en-US" b="0" dirty="0"/>
              <a:t>1.  This psalm has been a blessing to many who have passed through difficult times.</a:t>
            </a:r>
          </a:p>
          <a:p>
            <a:pPr marL="274320" indent="-274320"/>
            <a:r>
              <a:rPr lang="en-US" b="0" dirty="0"/>
              <a:t>2.  It give us hope that God is able to deliver us from even the most difficult circumstances.</a:t>
            </a:r>
          </a:p>
          <a:p>
            <a:pPr marL="274320" indent="-274320"/>
            <a:endParaRPr lang="en-US" b="0" dirty="0"/>
          </a:p>
          <a:p>
            <a:pPr marL="274320" indent="-274320"/>
            <a:r>
              <a:rPr lang="en-US" b="1" dirty="0"/>
              <a:t>Q2:  But how do we deal with those times when God allows us to go through difficulties and trials?</a:t>
            </a:r>
          </a:p>
          <a:p>
            <a:pPr marL="274320" indent="-274320"/>
            <a:r>
              <a:rPr lang="en-US" b="0" dirty="0"/>
              <a:t>1.  God does not always deliver us immediately, but He always delivers us ultimately.</a:t>
            </a:r>
          </a:p>
          <a:p>
            <a:pPr marL="274320" indent="-274320"/>
            <a:r>
              <a:rPr lang="en-US" b="0" dirty="0"/>
              <a:t>2.  Remember what Peter wrote to the church:</a:t>
            </a:r>
          </a:p>
          <a:p>
            <a:pPr marL="274320" indent="-274320"/>
            <a:r>
              <a:rPr lang="en-US" b="1" dirty="0"/>
              <a:t>1 Peter 4:12-13 ESV </a:t>
            </a:r>
            <a:r>
              <a:rPr lang="en-US" b="0" dirty="0"/>
              <a:t>-  Beloved, do not be surprised at the fiery trial when it comes upon you to test you, as though something strange were happening to you. </a:t>
            </a:r>
            <a:r>
              <a:rPr lang="en-US" b="0" baseline="30000" dirty="0"/>
              <a:t>13</a:t>
            </a:r>
            <a:r>
              <a:rPr lang="en-US" b="0" dirty="0"/>
              <a:t> But rejoice insofar as you share Christ's sufferings, that you may also rejoice and be glad when his glory is revealed.</a:t>
            </a:r>
          </a:p>
          <a:p>
            <a:pPr marL="274320" indent="-274320"/>
            <a:r>
              <a:rPr lang="en-US" b="0" dirty="0"/>
              <a:t>3.  Peter’s point is that we can rejoice in suffering for Christ, knowing we shall share His glory when He returns to save us.</a:t>
            </a:r>
          </a:p>
          <a:p>
            <a:pPr marL="274320" indent="-274320"/>
            <a:r>
              <a:rPr lang="en-US" b="0" dirty="0"/>
              <a:t>4.  And remember the words of James in:</a:t>
            </a:r>
          </a:p>
          <a:p>
            <a:pPr marL="274320" indent="-274320"/>
            <a:r>
              <a:rPr lang="en-US" b="1" dirty="0"/>
              <a:t>James 1:2-4 ESV </a:t>
            </a:r>
            <a:r>
              <a:rPr lang="en-US" b="0" dirty="0"/>
              <a:t>- Count it all joy, my brothers, when you meet trials of various kinds, </a:t>
            </a:r>
            <a:r>
              <a:rPr lang="en-US" b="0" baseline="30000" dirty="0"/>
              <a:t>3</a:t>
            </a:r>
            <a:r>
              <a:rPr lang="en-US" b="0" dirty="0"/>
              <a:t> for you know that the testing of your faith produces steadfastness. </a:t>
            </a:r>
            <a:r>
              <a:rPr lang="en-US" b="0" baseline="30000" dirty="0"/>
              <a:t>4</a:t>
            </a:r>
            <a:r>
              <a:rPr lang="en-US" b="0" dirty="0"/>
              <a:t> And let steadfastness have its full effect, that you may be perfect and complete, lacking in nothing.</a:t>
            </a:r>
          </a:p>
          <a:p>
            <a:pPr marL="274320" indent="-274320"/>
            <a:r>
              <a:rPr lang="en-US" b="0" dirty="0"/>
              <a:t>5.  James’ point is that we can rejoice in trials because they strengthen our faith and make us mature Christians ready to meet even bigger trials.</a:t>
            </a:r>
          </a:p>
          <a:p>
            <a:pPr marL="274320" indent="-274320"/>
            <a:r>
              <a:rPr lang="en-US" b="0" dirty="0"/>
              <a:t>6.  If God does not deliver us, be assured that He goes with us through the fiery trials we endure.</a:t>
            </a:r>
          </a:p>
          <a:p>
            <a:pPr marL="274320" indent="-274320"/>
            <a:r>
              <a:rPr lang="en-US" b="0" dirty="0"/>
              <a:t>7.  Remember that God the Father endured the agony of the cross, refusing to deliver His only Son so that we might be saved.</a:t>
            </a:r>
          </a:p>
          <a:p>
            <a:pPr marL="274320" indent="-274320"/>
            <a:r>
              <a:rPr lang="en-US" b="0" dirty="0"/>
              <a:t>8.  In the same way, the God that loves us endures the agony of our suffering, allowing us to endure no more than we can bear with His help.</a:t>
            </a:r>
          </a:p>
          <a:p>
            <a:pPr marL="274320" indent="-274320"/>
            <a:endParaRPr 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18</a:t>
            </a:fld>
            <a:endParaRPr lang="en-US" dirty="0"/>
          </a:p>
        </p:txBody>
      </p:sp>
    </p:spTree>
    <p:extLst>
      <p:ext uri="{BB962C8B-B14F-4D97-AF65-F5344CB8AC3E}">
        <p14:creationId xmlns:p14="http://schemas.microsoft.com/office/powerpoint/2010/main" val="4059618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lnSpc>
                <a:spcPct val="80000"/>
              </a:lnSpc>
              <a:defRPr/>
            </a:pPr>
            <a:r>
              <a:rPr lang="en-US" b="1" dirty="0"/>
              <a:t>B2:</a:t>
            </a:r>
          </a:p>
          <a:p>
            <a:pPr marL="274320" indent="-274320" eaLnBrk="1" hangingPunct="1">
              <a:lnSpc>
                <a:spcPct val="80000"/>
              </a:lnSpc>
              <a:defRPr/>
            </a:pPr>
            <a:r>
              <a:rPr lang="en-US" dirty="0"/>
              <a:t>1.  It is made to the righteous.</a:t>
            </a:r>
          </a:p>
          <a:p>
            <a:pPr marL="274320" indent="-274320" eaLnBrk="1" hangingPunct="1">
              <a:lnSpc>
                <a:spcPct val="80000"/>
              </a:lnSpc>
              <a:defRPr/>
            </a:pPr>
            <a:r>
              <a:rPr lang="en-US" dirty="0"/>
              <a:t>2.  But you will notice that in this verse, “the Righteous” are in italics.</a:t>
            </a:r>
          </a:p>
          <a:p>
            <a:pPr marL="274320" indent="-274320" eaLnBrk="1" hangingPunct="1">
              <a:lnSpc>
                <a:spcPct val="80000"/>
              </a:lnSpc>
              <a:defRPr/>
            </a:pPr>
            <a:r>
              <a:rPr lang="en-US" dirty="0"/>
              <a:t>3.  That means that these words are not in the original Hebrew or Greek but have been supplied by the translators to convey what they think the meaning is.</a:t>
            </a:r>
          </a:p>
          <a:p>
            <a:pPr marL="274320" indent="-274320" eaLnBrk="1" hangingPunct="1">
              <a:lnSpc>
                <a:spcPct val="80000"/>
              </a:lnSpc>
              <a:defRPr/>
            </a:pPr>
            <a:r>
              <a:rPr lang="en-US" dirty="0"/>
              <a:t>4.  Most English translations supply the same words here: “the righteous.”</a:t>
            </a:r>
          </a:p>
          <a:p>
            <a:pPr marL="274320" indent="-274320" eaLnBrk="1" hangingPunct="1">
              <a:lnSpc>
                <a:spcPct val="80000"/>
              </a:lnSpc>
              <a:defRPr/>
            </a:pPr>
            <a:r>
              <a:rPr lang="en-US" dirty="0"/>
              <a:t>5.  The Christian Standard Bible has a footnote after righteous that says the literal translation is “They cry out…”</a:t>
            </a:r>
          </a:p>
          <a:p>
            <a:pPr marL="274320" indent="-274320" eaLnBrk="1" hangingPunct="1">
              <a:lnSpc>
                <a:spcPct val="80000"/>
              </a:lnSpc>
              <a:defRPr/>
            </a:pPr>
            <a:r>
              <a:rPr lang="en-US" dirty="0"/>
              <a:t>6.  So we have to look back at the context to see who “they” are.</a:t>
            </a:r>
          </a:p>
          <a:p>
            <a:pPr marL="274320" indent="-274320" eaLnBrk="1" hangingPunct="1">
              <a:lnSpc>
                <a:spcPct val="80000"/>
              </a:lnSpc>
              <a:defRPr/>
            </a:pPr>
            <a:r>
              <a:rPr lang="en-US" dirty="0"/>
              <a:t>7.  If we look at verses 15 and 16, it is clear that David is drawing a contrast here between the righteous and the wicked.</a:t>
            </a:r>
          </a:p>
          <a:p>
            <a:pPr marL="274320" indent="-274320" eaLnBrk="1" hangingPunct="1">
              <a:lnSpc>
                <a:spcPct val="80000"/>
              </a:lnSpc>
              <a:defRPr/>
            </a:pPr>
            <a:r>
              <a:rPr lang="en-US" dirty="0"/>
              <a:t>8.  So let’s back up two verses and read what David says with a little more context:</a:t>
            </a:r>
          </a:p>
          <a:p>
            <a:pPr marL="274320" indent="-274320" eaLnBrk="1" hangingPunct="1">
              <a:lnSpc>
                <a:spcPct val="80000"/>
              </a:lnSpc>
              <a:defRPr/>
            </a:pPr>
            <a:r>
              <a:rPr lang="en-US" b="1" dirty="0"/>
              <a:t>Psalm 34:15-17 ESV </a:t>
            </a:r>
            <a:r>
              <a:rPr lang="en-US" dirty="0"/>
              <a:t>- The eyes of the LORD are toward the righteous and his ears toward their cry. </a:t>
            </a:r>
            <a:r>
              <a:rPr lang="en-US" baseline="30000" dirty="0"/>
              <a:t>16</a:t>
            </a:r>
            <a:r>
              <a:rPr lang="en-US" dirty="0"/>
              <a:t> The face of the LORD is against those who do evil, to cut off the memory of them from the earth. (Then we come to our memory text in verse 17.) </a:t>
            </a:r>
            <a:r>
              <a:rPr lang="en-US" baseline="30000" dirty="0"/>
              <a:t>17</a:t>
            </a:r>
            <a:r>
              <a:rPr lang="en-US" dirty="0"/>
              <a:t> When the righteous cry for help, the LORD hears and delivers them out of all their troubles.</a:t>
            </a:r>
          </a:p>
          <a:p>
            <a:pPr marL="274320" indent="-274320" eaLnBrk="1" hangingPunct="1">
              <a:lnSpc>
                <a:spcPct val="80000"/>
              </a:lnSpc>
              <a:defRPr/>
            </a:pPr>
            <a:r>
              <a:rPr lang="en-US" dirty="0"/>
              <a:t>9.  So even though “the righteous” is not in the original, it makes sense based on the context that David is referring to the cry of the righteous in this verse.</a:t>
            </a:r>
          </a:p>
          <a:p>
            <a:pPr marL="274320" indent="-274320" eaLnBrk="1" hangingPunct="1">
              <a:lnSpc>
                <a:spcPct val="80000"/>
              </a:lnSpc>
              <a:defRPr/>
            </a:pPr>
            <a:r>
              <a:rPr lang="en-US" dirty="0"/>
              <a:t>10. This idea is repeated in verse 19 which says:</a:t>
            </a:r>
          </a:p>
          <a:p>
            <a:pPr marL="274320" indent="-274320" eaLnBrk="1" hangingPunct="1">
              <a:lnSpc>
                <a:spcPct val="80000"/>
              </a:lnSpc>
              <a:defRPr/>
            </a:pPr>
            <a:r>
              <a:rPr lang="en-US" b="1" dirty="0"/>
              <a:t>Psalm 34:19 ESV</a:t>
            </a:r>
            <a:r>
              <a:rPr lang="en-US" dirty="0"/>
              <a:t> - Many are the afflictions of the righteous, but the LORD delivers him out of them all.</a:t>
            </a:r>
          </a:p>
          <a:p>
            <a:pPr marL="274320" indent="-274320" eaLnBrk="1" hangingPunct="1">
              <a:lnSpc>
                <a:spcPct val="80000"/>
              </a:lnSpc>
              <a:defRPr/>
            </a:pPr>
            <a:endParaRPr lang="en-US" dirty="0"/>
          </a:p>
          <a:p>
            <a:pPr marL="274320" indent="-274320" eaLnBrk="1" hangingPunct="1">
              <a:lnSpc>
                <a:spcPct val="80000"/>
              </a:lnSpc>
              <a:defRPr/>
            </a:pPr>
            <a:r>
              <a:rPr lang="en-US" b="1" dirty="0"/>
              <a:t>B3: </a:t>
            </a:r>
          </a:p>
          <a:p>
            <a:pPr marL="274320" indent="-274320" eaLnBrk="1" hangingPunct="1">
              <a:lnSpc>
                <a:spcPct val="80000"/>
              </a:lnSpc>
              <a:defRPr/>
            </a:pPr>
            <a:r>
              <a:rPr lang="en-US" dirty="0"/>
              <a:t>1.  In this psalm, the righteous are those who do what is right as opposed to those who do evil.</a:t>
            </a:r>
          </a:p>
          <a:p>
            <a:pPr marL="274320" indent="-274320" eaLnBrk="1" hangingPunct="1">
              <a:lnSpc>
                <a:spcPct val="80000"/>
              </a:lnSpc>
              <a:defRPr/>
            </a:pPr>
            <a:r>
              <a:rPr lang="en-US" dirty="0"/>
              <a:t>2.  In verse 11 David describes them as those who fear the Lord.</a:t>
            </a:r>
          </a:p>
          <a:p>
            <a:pPr marL="274320" indent="-274320" eaLnBrk="1" hangingPunct="1">
              <a:lnSpc>
                <a:spcPct val="80000"/>
              </a:lnSpc>
              <a:defRPr/>
            </a:pPr>
            <a:r>
              <a:rPr lang="en-US" dirty="0"/>
              <a:t>3.  In verses 13 and 14, he describes them with these words:</a:t>
            </a:r>
          </a:p>
          <a:p>
            <a:pPr marL="274320" indent="-274320" eaLnBrk="1" hangingPunct="1">
              <a:lnSpc>
                <a:spcPct val="80000"/>
              </a:lnSpc>
              <a:defRPr/>
            </a:pPr>
            <a:r>
              <a:rPr lang="en-US" b="1" dirty="0"/>
              <a:t>Psalm 34:13-14 ESV</a:t>
            </a:r>
            <a:r>
              <a:rPr lang="en-US" dirty="0"/>
              <a:t> - 13 Keep your tongue from evil and your lips from speaking deceit. 14 Turn away from evil and do good; seek peace and pursue it.</a:t>
            </a:r>
          </a:p>
          <a:p>
            <a:pPr marL="274320" indent="-274320" eaLnBrk="1" hangingPunct="1">
              <a:lnSpc>
                <a:spcPct val="80000"/>
              </a:lnSpc>
              <a:defRPr/>
            </a:pPr>
            <a:r>
              <a:rPr lang="en-US" dirty="0"/>
              <a:t>4.  So the righteous are those who fear the Lord, who bow in reverence and respect before Him, who acknowledge Him as their God and keep His commandments.</a:t>
            </a:r>
          </a:p>
          <a:p>
            <a:pPr marL="274320" indent="-274320" eaLnBrk="1" hangingPunct="1">
              <a:lnSpc>
                <a:spcPct val="80000"/>
              </a:lnSpc>
              <a:defRPr/>
            </a:pPr>
            <a:r>
              <a:rPr lang="en-US" dirty="0"/>
              <a:t>5.  David is describing a practical righteousness that results from a loving, submissive relationship with God.</a:t>
            </a:r>
          </a:p>
          <a:p>
            <a:pPr marL="274320" indent="-274320" eaLnBrk="1" hangingPunct="1">
              <a:lnSpc>
                <a:spcPct val="80000"/>
              </a:lnSpc>
              <a:defRPr/>
            </a:pPr>
            <a:r>
              <a:rPr lang="en-US" dirty="0"/>
              <a:t>6.  The apostle Paul describes practical righteousness in Rom 8:4</a:t>
            </a:r>
          </a:p>
          <a:p>
            <a:pPr marL="274320" indent="-274320" eaLnBrk="1" hangingPunct="1">
              <a:lnSpc>
                <a:spcPct val="80000"/>
              </a:lnSpc>
              <a:defRPr/>
            </a:pPr>
            <a:r>
              <a:rPr lang="en-US" b="1" dirty="0"/>
              <a:t>Romans 8:4 ESV </a:t>
            </a:r>
            <a:r>
              <a:rPr lang="en-US" dirty="0"/>
              <a:t>- in order that the righteous requirement of the law might be fulfilled in us, who walk not according to the flesh but according to the Spirit.</a:t>
            </a:r>
          </a:p>
          <a:p>
            <a:pPr marL="274320" indent="-274320" eaLnBrk="1" hangingPunct="1">
              <a:lnSpc>
                <a:spcPct val="80000"/>
              </a:lnSpc>
              <a:defRPr/>
            </a:pPr>
            <a:r>
              <a:rPr lang="en-US" dirty="0"/>
              <a:t>7.  For us to be walking in the Spirit, we need to be filled with the Holy Spirit.</a:t>
            </a:r>
          </a:p>
          <a:p>
            <a:pPr marL="274320" indent="-274320" eaLnBrk="1" hangingPunct="1">
              <a:lnSpc>
                <a:spcPct val="80000"/>
              </a:lnSpc>
              <a:defRPr/>
            </a:pPr>
            <a:r>
              <a:rPr lang="en-US" dirty="0"/>
              <a:t>8.  And that only happens when we trust Jesus as a living Person for the forgiveness of our sins and are justified by faith in Him.</a:t>
            </a:r>
          </a:p>
          <a:p>
            <a:pPr marL="274320" indent="-274320" eaLnBrk="1" hangingPunct="1">
              <a:lnSpc>
                <a:spcPct val="80000"/>
              </a:lnSpc>
              <a:defRPr/>
            </a:pPr>
            <a:r>
              <a:rPr lang="en-US" dirty="0"/>
              <a:t>9.  All those God justifies, He sanctifies and fills with the HS.</a:t>
            </a:r>
          </a:p>
          <a:p>
            <a:pPr marL="274320" indent="-274320" eaLnBrk="1" hangingPunct="1">
              <a:lnSpc>
                <a:spcPct val="80000"/>
              </a:lnSpc>
              <a:defRPr/>
            </a:pPr>
            <a:r>
              <a:rPr lang="en-US" dirty="0"/>
              <a:t>10. So born-again believers would qualify as “the righteous” in David’s terminology.</a:t>
            </a:r>
          </a:p>
          <a:p>
            <a:pPr marL="274320" indent="-274320" eaLnBrk="1" hangingPunct="1">
              <a:lnSpc>
                <a:spcPct val="80000"/>
              </a:lnSpc>
              <a:defRPr/>
            </a:pPr>
            <a:endParaRPr lang="en-US" dirty="0"/>
          </a:p>
          <a:p>
            <a:pPr marL="274320" indent="-274320" eaLnBrk="1" hangingPunct="1">
              <a:lnSpc>
                <a:spcPct val="80000"/>
              </a:lnSpc>
              <a:defRPr/>
            </a:pPr>
            <a:r>
              <a:rPr lang="en-US" b="1" dirty="0"/>
              <a:t>B4: </a:t>
            </a:r>
          </a:p>
          <a:p>
            <a:pPr marL="274320" indent="-274320" eaLnBrk="1" hangingPunct="1">
              <a:lnSpc>
                <a:spcPct val="80000"/>
              </a:lnSpc>
              <a:defRPr/>
            </a:pPr>
            <a:r>
              <a:rPr lang="en-US" dirty="0"/>
              <a:t>1.  The righteous need to “cry out.”</a:t>
            </a:r>
          </a:p>
          <a:p>
            <a:pPr marL="274320" indent="-274320" eaLnBrk="1" hangingPunct="1">
              <a:lnSpc>
                <a:spcPct val="80000"/>
              </a:lnSpc>
              <a:defRPr/>
            </a:pPr>
            <a:r>
              <a:rPr lang="en-US" dirty="0"/>
              <a:t>2.  And how do we cry out to God?</a:t>
            </a:r>
          </a:p>
          <a:p>
            <a:pPr marL="274320" indent="-274320" eaLnBrk="1" hangingPunct="1">
              <a:lnSpc>
                <a:spcPct val="80000"/>
              </a:lnSpc>
              <a:defRPr/>
            </a:pPr>
            <a:r>
              <a:rPr lang="en-US" dirty="0"/>
              <a:t>3.  We pray sincerely; we cast ourselves upon the Lord; we plead His love and grace and mercy; we plead for His intervention; we fast to show our focus and sincerity.</a:t>
            </a:r>
          </a:p>
          <a:p>
            <a:pPr marL="274320" indent="-274320" eaLnBrk="1" hangingPunct="1">
              <a:lnSpc>
                <a:spcPct val="80000"/>
              </a:lnSpc>
              <a:defRPr/>
            </a:pPr>
            <a:r>
              <a:rPr lang="en-US" dirty="0"/>
              <a:t>4.  The implication is that if we don’t cry out in prayer, the Lord will not hear and deliver.</a:t>
            </a:r>
          </a:p>
          <a:p>
            <a:pPr marL="274320" indent="-274320" eaLnBrk="1" hangingPunct="1">
              <a:lnSpc>
                <a:spcPct val="80000"/>
              </a:lnSpc>
              <a:defRPr/>
            </a:pPr>
            <a:r>
              <a:rPr lang="en-US" dirty="0"/>
              <a:t>5.  Prayer changes things.</a:t>
            </a:r>
          </a:p>
          <a:p>
            <a:pPr marL="274320" indent="-274320" eaLnBrk="1" hangingPunct="1">
              <a:lnSpc>
                <a:spcPct val="80000"/>
              </a:lnSpc>
              <a:defRPr/>
            </a:pPr>
            <a:r>
              <a:rPr lang="en-US" dirty="0"/>
              <a:t>6.  What a friend we have in Jesus (Hymn 499, 2</a:t>
            </a:r>
            <a:r>
              <a:rPr lang="en-US" baseline="30000" dirty="0"/>
              <a:t>nd</a:t>
            </a:r>
            <a:r>
              <a:rPr lang="en-US" dirty="0"/>
              <a:t> verse)</a:t>
            </a:r>
          </a:p>
          <a:p>
            <a:pPr marL="731520" lvl="1" indent="-274320" eaLnBrk="1" hangingPunct="1">
              <a:lnSpc>
                <a:spcPct val="80000"/>
              </a:lnSpc>
              <a:defRPr/>
            </a:pPr>
            <a:r>
              <a:rPr lang="en-US" dirty="0"/>
              <a:t>Have we trials and temptations,</a:t>
            </a:r>
          </a:p>
          <a:p>
            <a:pPr marL="731520" lvl="1" indent="-274320" eaLnBrk="1" hangingPunct="1">
              <a:lnSpc>
                <a:spcPct val="80000"/>
              </a:lnSpc>
              <a:defRPr/>
            </a:pPr>
            <a:r>
              <a:rPr lang="en-US" dirty="0"/>
              <a:t>Is there trouble anywhere,</a:t>
            </a:r>
          </a:p>
          <a:p>
            <a:pPr marL="731520" lvl="1" indent="-274320" eaLnBrk="1" hangingPunct="1">
              <a:lnSpc>
                <a:spcPct val="80000"/>
              </a:lnSpc>
              <a:defRPr/>
            </a:pPr>
            <a:r>
              <a:rPr lang="en-US" dirty="0"/>
              <a:t>We should never be discouraged,</a:t>
            </a:r>
          </a:p>
          <a:p>
            <a:pPr marL="731520" lvl="1" indent="-274320" eaLnBrk="1" hangingPunct="1">
              <a:lnSpc>
                <a:spcPct val="80000"/>
              </a:lnSpc>
              <a:defRPr/>
            </a:pPr>
            <a:r>
              <a:rPr lang="en-US" dirty="0"/>
              <a:t>Take it to the Lord in prayer.</a:t>
            </a:r>
          </a:p>
          <a:p>
            <a:pPr marL="731520" lvl="1" indent="-274320" eaLnBrk="1" hangingPunct="1">
              <a:lnSpc>
                <a:spcPct val="80000"/>
              </a:lnSpc>
              <a:defRPr/>
            </a:pPr>
            <a:r>
              <a:rPr lang="en-US" dirty="0"/>
              <a:t>Can we find a friend so faithful,</a:t>
            </a:r>
          </a:p>
          <a:p>
            <a:pPr marL="731520" lvl="1" indent="-274320" eaLnBrk="1" hangingPunct="1">
              <a:lnSpc>
                <a:spcPct val="80000"/>
              </a:lnSpc>
              <a:defRPr/>
            </a:pPr>
            <a:r>
              <a:rPr lang="en-US" dirty="0"/>
              <a:t>Who will all our sorrows share,</a:t>
            </a:r>
          </a:p>
          <a:p>
            <a:pPr marL="731520" lvl="1" indent="-274320" eaLnBrk="1" hangingPunct="1">
              <a:lnSpc>
                <a:spcPct val="80000"/>
              </a:lnSpc>
              <a:defRPr/>
            </a:pPr>
            <a:r>
              <a:rPr lang="en-US" dirty="0"/>
              <a:t>Jesus knows our every weakness,</a:t>
            </a:r>
          </a:p>
          <a:p>
            <a:pPr marL="731520" lvl="1" indent="-274320" eaLnBrk="1" hangingPunct="1">
              <a:lnSpc>
                <a:spcPct val="80000"/>
              </a:lnSpc>
              <a:defRPr/>
            </a:pPr>
            <a:r>
              <a:rPr lang="en-US" dirty="0"/>
              <a:t>Take it to the Lord in prayer.</a:t>
            </a:r>
          </a:p>
          <a:p>
            <a:pPr marL="274320" lvl="0" indent="-274320" eaLnBrk="1" hangingPunct="1">
              <a:lnSpc>
                <a:spcPct val="80000"/>
              </a:lnSpc>
              <a:defRPr/>
            </a:pPr>
            <a:endParaRPr lang="en-US" dirty="0"/>
          </a:p>
          <a:p>
            <a:pPr marL="274320" lvl="0" indent="-274320" eaLnBrk="1" hangingPunct="1">
              <a:lnSpc>
                <a:spcPct val="80000"/>
              </a:lnSpc>
              <a:defRPr/>
            </a:pPr>
            <a:r>
              <a:rPr lang="en-US" b="1" dirty="0"/>
              <a:t>B5:</a:t>
            </a:r>
          </a:p>
          <a:p>
            <a:pPr marL="274320" lvl="0" indent="-274320" eaLnBrk="1" hangingPunct="1">
              <a:lnSpc>
                <a:spcPct val="80000"/>
              </a:lnSpc>
              <a:defRPr/>
            </a:pPr>
            <a:r>
              <a:rPr lang="en-US" dirty="0"/>
              <a:t>1.  The ultimate fulfillment of this promise is the resurrection and eternal life in the kingdom of God.</a:t>
            </a:r>
          </a:p>
          <a:p>
            <a:pPr marL="274320" lvl="0" indent="-274320" eaLnBrk="1" hangingPunct="1">
              <a:lnSpc>
                <a:spcPct val="80000"/>
              </a:lnSpc>
              <a:defRPr/>
            </a:pPr>
            <a:r>
              <a:rPr lang="en-US" dirty="0"/>
              <a:t>2.  Jesus said:</a:t>
            </a:r>
          </a:p>
          <a:p>
            <a:pPr marL="274320" lvl="0" indent="-274320" eaLnBrk="1" hangingPunct="1">
              <a:lnSpc>
                <a:spcPct val="80000"/>
              </a:lnSpc>
              <a:defRPr/>
            </a:pPr>
            <a:r>
              <a:rPr lang="en-US" b="1" dirty="0"/>
              <a:t>John 16:33 KJV</a:t>
            </a:r>
            <a:r>
              <a:rPr lang="en-US" dirty="0"/>
              <a:t> - … In the world ye shall have tribulation: but be of good cheer; I have overcome the world.</a:t>
            </a:r>
          </a:p>
          <a:p>
            <a:pPr marL="274320" lvl="0" indent="-274320" eaLnBrk="1" hangingPunct="1">
              <a:lnSpc>
                <a:spcPct val="80000"/>
              </a:lnSpc>
              <a:defRPr/>
            </a:pPr>
            <a:r>
              <a:rPr lang="en-US" dirty="0"/>
              <a:t>3.  The way we ultimately overcome the world and its troubles is to be “in Christ.”</a:t>
            </a:r>
          </a:p>
          <a:p>
            <a:pPr marL="274320" lvl="0" indent="-274320" eaLnBrk="1" hangingPunct="1">
              <a:lnSpc>
                <a:spcPct val="80000"/>
              </a:lnSpc>
              <a:defRPr/>
            </a:pPr>
            <a:r>
              <a:rPr lang="en-US" dirty="0"/>
              <a:t>4.  To be ‘in Christ” means to be justified by faith in Him.</a:t>
            </a:r>
          </a:p>
          <a:p>
            <a:pPr marL="274320" lvl="0" indent="-274320" eaLnBrk="1" hangingPunct="1">
              <a:lnSpc>
                <a:spcPct val="80000"/>
              </a:lnSpc>
              <a:defRPr/>
            </a:pPr>
            <a:r>
              <a:rPr lang="en-US" dirty="0"/>
              <a:t>5.  We are justified when we are trusting in Jesus as our living Lord and Savior and have all our sins laid on Him and His righteousness laid on us.</a:t>
            </a:r>
          </a:p>
          <a:p>
            <a:pPr marL="274320" lvl="0" indent="-274320" eaLnBrk="1" hangingPunct="1">
              <a:lnSpc>
                <a:spcPct val="80000"/>
              </a:lnSpc>
              <a:defRPr/>
            </a:pPr>
            <a:r>
              <a:rPr lang="en-US" dirty="0"/>
              <a:t>6.  When we are “in Christ,” we can look forward to ultimate deliverance.</a:t>
            </a:r>
          </a:p>
          <a:p>
            <a:pPr marL="274320" lvl="0" indent="-274320" eaLnBrk="1" hangingPunct="1">
              <a:lnSpc>
                <a:spcPct val="80000"/>
              </a:lnSpc>
              <a:defRPr/>
            </a:pPr>
            <a:r>
              <a:rPr lang="en-US" dirty="0"/>
              <a:t>7.  We can say, with David, as he ends the 23</a:t>
            </a:r>
            <a:r>
              <a:rPr lang="en-US" baseline="30000" dirty="0"/>
              <a:t>rd</a:t>
            </a:r>
            <a:r>
              <a:rPr lang="en-US" dirty="0"/>
              <a:t> psalm: “And I will dwell in the house of the Lord forever.”</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78723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3</a:t>
            </a:fld>
            <a:endParaRPr lang="en-US" dirty="0"/>
          </a:p>
        </p:txBody>
      </p:sp>
    </p:spTree>
    <p:extLst>
      <p:ext uri="{BB962C8B-B14F-4D97-AF65-F5344CB8AC3E}">
        <p14:creationId xmlns:p14="http://schemas.microsoft.com/office/powerpoint/2010/main" val="4279383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 </a:t>
            </a:r>
          </a:p>
          <a:p>
            <a:pPr marL="274320" indent="-274320"/>
            <a:r>
              <a:rPr lang="en-US" b="0" dirty="0"/>
              <a:t>1.  Immanence is a theological word used to describe a certain aspect of God.</a:t>
            </a:r>
          </a:p>
          <a:p>
            <a:pPr marL="274320" indent="-274320"/>
            <a:r>
              <a:rPr lang="en-US" b="0" dirty="0"/>
              <a:t>2.  Last week we described God as Creator, Owner, and King.</a:t>
            </a:r>
          </a:p>
          <a:p>
            <a:pPr marL="274320" indent="-274320"/>
            <a:r>
              <a:rPr lang="en-US" b="0" dirty="0"/>
              <a:t>3.  And these titles help us to understand the transcendence of God.</a:t>
            </a:r>
          </a:p>
          <a:p>
            <a:pPr marL="274320" indent="-274320"/>
            <a:r>
              <a:rPr lang="en-US" b="0" dirty="0"/>
              <a:t>4.  To say that God is transcendent is to say that He is above, outside, beyond, independent of His creation.</a:t>
            </a:r>
          </a:p>
          <a:p>
            <a:pPr marL="274320" indent="-274320"/>
            <a:r>
              <a:rPr lang="en-US" b="0" dirty="0"/>
              <a:t>5.  God existed before He created the universe and He will exist after it is gone.</a:t>
            </a:r>
          </a:p>
          <a:p>
            <a:pPr marL="274320" indent="-274320"/>
            <a:r>
              <a:rPr lang="en-US" b="0" dirty="0"/>
              <a:t>6.  He transcends the normal limits of existence.</a:t>
            </a:r>
          </a:p>
          <a:p>
            <a:pPr marL="274320" indent="-274320"/>
            <a:r>
              <a:rPr lang="en-US" b="0" dirty="0"/>
              <a:t>7.  Immanence is the flip side of transcendence.</a:t>
            </a:r>
          </a:p>
          <a:p>
            <a:pPr marL="274320" indent="-274320"/>
            <a:r>
              <a:rPr lang="en-US" b="0" dirty="0"/>
              <a:t>8.  To be immanent means that God can be experienced and known.</a:t>
            </a:r>
          </a:p>
          <a:p>
            <a:pPr marL="274320" indent="-274320"/>
            <a:r>
              <a:rPr lang="en-US" b="0" dirty="0"/>
              <a:t>9.  It means that God is not somewhere out there, but here with us.</a:t>
            </a:r>
          </a:p>
          <a:p>
            <a:pPr marL="274320" indent="-274320"/>
            <a:r>
              <a:rPr lang="en-US" b="0" dirty="0"/>
              <a:t>10. As Paul said in his address to the Greek philosophers:</a:t>
            </a:r>
          </a:p>
          <a:p>
            <a:pPr marL="274320" indent="-274320"/>
            <a:r>
              <a:rPr lang="en-US" b="1" dirty="0"/>
              <a:t>Acts 17:27-28 ESV</a:t>
            </a:r>
            <a:r>
              <a:rPr lang="en-US" b="0" dirty="0"/>
              <a:t> - 27 that [men] should seek God, and perhaps feel their way toward him and find him. Yet he is actually not far from each one of us, 28 for "'In him we live and move and have our being'; as even some of your own poets have said.</a:t>
            </a:r>
          </a:p>
          <a:p>
            <a:pPr marL="274320" indent="-274320"/>
            <a:r>
              <a:rPr lang="en-US" b="0" dirty="0"/>
              <a:t>11. So, the famous theological question is: “Do you believe in the transcendent God or the immanent God?”</a:t>
            </a:r>
          </a:p>
          <a:p>
            <a:pPr marL="274320" indent="-274320"/>
            <a:r>
              <a:rPr lang="en-US" b="0" dirty="0"/>
              <a:t>12. And the correct answer is we don’t have to choose.  He is both. </a:t>
            </a:r>
          </a:p>
          <a:p>
            <a:pPr marL="274320" indent="-274320"/>
            <a:endParaRPr lang="en-US" b="0" dirty="0"/>
          </a:p>
          <a:p>
            <a:pPr marL="274320" indent="-274320"/>
            <a:r>
              <a:rPr lang="en-US" b="1" dirty="0"/>
              <a:t>B2: </a:t>
            </a:r>
          </a:p>
          <a:p>
            <a:pPr marL="274320" indent="-274320"/>
            <a:r>
              <a:rPr lang="en-US" b="0" dirty="0"/>
              <a:t>[See notes on linked slide.]</a:t>
            </a:r>
          </a:p>
          <a:p>
            <a:pPr marL="274320" indent="-274320"/>
            <a:endParaRPr lang="en-US" b="0" dirty="0"/>
          </a:p>
          <a:p>
            <a:pPr marL="274320" indent="-274320"/>
            <a:r>
              <a:rPr lang="en-US" b="1" dirty="0"/>
              <a:t>B3: </a:t>
            </a:r>
          </a:p>
          <a:p>
            <a:pPr marL="274320" indent="-274320"/>
            <a:r>
              <a:rPr lang="en-US" b="0" dirty="0"/>
              <a:t>[See notes on linked slide.]</a:t>
            </a:r>
          </a:p>
          <a:p>
            <a:pPr marL="274320" indent="-274320"/>
            <a:endParaRPr lang="en-US" b="0" dirty="0"/>
          </a:p>
          <a:p>
            <a:pPr marL="274320" indent="-274320"/>
            <a:r>
              <a:rPr lang="en-US" b="1" dirty="0"/>
              <a:t>B4: </a:t>
            </a:r>
          </a:p>
          <a:p>
            <a:pPr marL="274320" indent="-274320"/>
            <a:r>
              <a:rPr lang="en-US" b="0" dirty="0"/>
              <a:t>[See notes on linked slide.]</a:t>
            </a:r>
          </a:p>
          <a:p>
            <a:pPr marL="274320" indent="-274320"/>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57447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b="0" dirty="0"/>
              <a:t>[See notes on linked slide.]</a:t>
            </a:r>
          </a:p>
          <a:p>
            <a:pPr marL="274320" indent="-274320"/>
            <a:endParaRPr lang="en-US" b="0" dirty="0"/>
          </a:p>
          <a:p>
            <a:pPr marL="274320" indent="-274320"/>
            <a:r>
              <a:rPr lang="en-US" b="1" dirty="0"/>
              <a:t>B2:</a:t>
            </a:r>
          </a:p>
          <a:p>
            <a:pPr marL="274320" indent="-274320"/>
            <a:r>
              <a:rPr lang="en-US" b="0" dirty="0"/>
              <a:t>[See notes on linked slide.]</a:t>
            </a:r>
          </a:p>
          <a:p>
            <a:pPr marL="274320" indent="-274320"/>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30960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b="0" dirty="0"/>
              <a:t>[See notes on linked slide.]</a:t>
            </a:r>
          </a:p>
          <a:p>
            <a:pPr marL="274320" indent="-274320"/>
            <a:endParaRPr lang="en-US" b="0" dirty="0"/>
          </a:p>
          <a:p>
            <a:pPr marL="274320" indent="-274320"/>
            <a:r>
              <a:rPr lang="en-US" b="1" dirty="0"/>
              <a:t>B2:</a:t>
            </a:r>
          </a:p>
          <a:p>
            <a:pPr marL="274320" indent="-274320"/>
            <a:r>
              <a:rPr lang="en-US" b="0" dirty="0"/>
              <a:t>[See notes on linked slide.]</a:t>
            </a:r>
          </a:p>
          <a:p>
            <a:pPr marL="274320" indent="-274320"/>
            <a:endParaRPr lang="en-US" b="0" dirty="0"/>
          </a:p>
          <a:p>
            <a:pPr marL="274320" indent="-274320"/>
            <a:r>
              <a:rPr lang="en-US" b="1" dirty="0"/>
              <a:t>B3:</a:t>
            </a:r>
          </a:p>
          <a:p>
            <a:pPr marL="274320" indent="-274320"/>
            <a:r>
              <a:rPr lang="en-US" b="0" dirty="0"/>
              <a:t>[See notes on linked slide.]</a:t>
            </a:r>
          </a:p>
          <a:p>
            <a:pPr marL="274320" indent="-274320"/>
            <a:endParaRPr 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6</a:t>
            </a:fld>
            <a:endParaRPr lang="en-US" dirty="0"/>
          </a:p>
        </p:txBody>
      </p:sp>
    </p:spTree>
    <p:extLst>
      <p:ext uri="{BB962C8B-B14F-4D97-AF65-F5344CB8AC3E}">
        <p14:creationId xmlns:p14="http://schemas.microsoft.com/office/powerpoint/2010/main" val="1289390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14218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0698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903277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703051468"/>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276372"/>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028086995"/>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48691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844114447"/>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884091"/>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054434"/>
      </p:ext>
    </p:extLst>
  </p:cSld>
  <p:clrMap bg1="dk2" tx1="lt1" bg2="dk1" tx2="lt2" accent1="accent1" accent2="accent2" accent3="accent3" accent4="accent4" accent5="accent5" accent6="accent6" hlink="hlink" folHlink="folHlink"/>
  <p:sldLayoutIdLst>
    <p:sldLayoutId id="2147486566" r:id="rId1"/>
    <p:sldLayoutId id="2147486567" r:id="rId2"/>
    <p:sldLayoutId id="2147486568" r:id="rId3"/>
    <p:sldLayoutId id="2147486569" r:id="rId4"/>
    <p:sldLayoutId id="214748657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752229"/>
      </p:ext>
    </p:extLst>
  </p:cSld>
  <p:clrMap bg1="dk2" tx1="lt1" bg2="dk1" tx2="lt2" accent1="accent1" accent2="accent2" accent3="accent3" accent4="accent4" accent5="accent5" accent6="accent6" hlink="hlink" folHlink="folHlink"/>
  <p:sldLayoutIdLst>
    <p:sldLayoutId id="2147486579" r:id="rId1"/>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15.xml"/><Relationship Id="rId4" Type="http://schemas.openxmlformats.org/officeDocument/2006/relationships/slide" Target="slide1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7.xml"/><Relationship Id="rId4" Type="http://schemas.openxmlformats.org/officeDocument/2006/relationships/slide" Target="slide16.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5FAEF-7E96-4BD6-9FDF-4B611944AD65}"/>
              </a:ext>
            </a:extLst>
          </p:cNvPr>
          <p:cNvSpPr>
            <a:spLocks noGrp="1"/>
          </p:cNvSpPr>
          <p:nvPr>
            <p:ph type="ctrTitle"/>
          </p:nvPr>
        </p:nvSpPr>
        <p:spPr/>
        <p:txBody>
          <a:bodyPr/>
          <a:lstStyle/>
          <a:p>
            <a:r>
              <a:rPr lang="en-US" dirty="0"/>
              <a:t>Psalms</a:t>
            </a:r>
          </a:p>
        </p:txBody>
      </p:sp>
      <p:sp>
        <p:nvSpPr>
          <p:cNvPr id="3" name="Subtitle 2">
            <a:extLst>
              <a:ext uri="{FF2B5EF4-FFF2-40B4-BE49-F238E27FC236}">
                <a16:creationId xmlns:a16="http://schemas.microsoft.com/office/drawing/2014/main" id="{B4E3C7B8-D982-4C44-958A-7A450720603E}"/>
              </a:ext>
            </a:extLst>
          </p:cNvPr>
          <p:cNvSpPr>
            <a:spLocks noGrp="1"/>
          </p:cNvSpPr>
          <p:nvPr>
            <p:ph type="subTitle" idx="1"/>
          </p:nvPr>
        </p:nvSpPr>
        <p:spPr>
          <a:xfrm>
            <a:off x="4191000" y="3581400"/>
            <a:ext cx="4495800" cy="1752600"/>
          </a:xfrm>
        </p:spPr>
        <p:txBody>
          <a:bodyPr/>
          <a:lstStyle/>
          <a:p>
            <a:r>
              <a:rPr lang="en-US" dirty="0"/>
              <a:t>Lesson 4</a:t>
            </a:r>
          </a:p>
          <a:p>
            <a:r>
              <a:rPr lang="en-US" dirty="0"/>
              <a:t> The Lord Hears and Delivers</a:t>
            </a:r>
          </a:p>
        </p:txBody>
      </p:sp>
    </p:spTree>
    <p:extLst>
      <p:ext uri="{BB962C8B-B14F-4D97-AF65-F5344CB8AC3E}">
        <p14:creationId xmlns:p14="http://schemas.microsoft.com/office/powerpoint/2010/main" val="1965342998"/>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97D7-779E-4CAD-B924-531D746A2D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C274BE-070B-425B-9BE2-C4B40B80013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69275825"/>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3BDE8-5D95-45FC-9481-2633D5967675}"/>
              </a:ext>
            </a:extLst>
          </p:cNvPr>
          <p:cNvSpPr>
            <a:spLocks noGrp="1"/>
          </p:cNvSpPr>
          <p:nvPr>
            <p:ph type="title"/>
          </p:nvPr>
        </p:nvSpPr>
        <p:spPr/>
        <p:txBody>
          <a:bodyPr/>
          <a:lstStyle/>
          <a:p>
            <a:r>
              <a:rPr lang="en-US" dirty="0"/>
              <a:t>Psalm 139:2-4, 6 ESV</a:t>
            </a:r>
          </a:p>
        </p:txBody>
      </p:sp>
      <p:sp>
        <p:nvSpPr>
          <p:cNvPr id="3" name="Content Placeholder 2">
            <a:extLst>
              <a:ext uri="{FF2B5EF4-FFF2-40B4-BE49-F238E27FC236}">
                <a16:creationId xmlns:a16="http://schemas.microsoft.com/office/drawing/2014/main" id="{22C8C5A7-5C7D-4CC1-9A59-8B6867A83FD9}"/>
              </a:ext>
            </a:extLst>
          </p:cNvPr>
          <p:cNvSpPr>
            <a:spLocks noGrp="1"/>
          </p:cNvSpPr>
          <p:nvPr>
            <p:ph idx="1"/>
          </p:nvPr>
        </p:nvSpPr>
        <p:spPr/>
        <p:txBody>
          <a:bodyPr>
            <a:normAutofit lnSpcReduction="10000"/>
          </a:bodyPr>
          <a:lstStyle/>
          <a:p>
            <a:r>
              <a:rPr lang="en-US" dirty="0"/>
              <a:t>You know when I sit down and when I rise up; you discern my thoughts from afar. 3 You search out my path and my lying down and are acquainted with all my ways. 4 Even before a word is on my tongue, behold, O LORD, you know it altogether. ... 6 Such knowledge is too wonderful for me; it is high; I cannot attain it.  [</a:t>
            </a:r>
            <a:r>
              <a:rPr lang="en-US" dirty="0">
                <a:hlinkClick r:id="rId3" action="ppaction://hlinksldjump"/>
              </a:rPr>
              <a:t>R</a:t>
            </a:r>
            <a:r>
              <a:rPr lang="en-US" dirty="0"/>
              <a:t>]</a:t>
            </a:r>
          </a:p>
        </p:txBody>
      </p:sp>
    </p:spTree>
    <p:extLst>
      <p:ext uri="{BB962C8B-B14F-4D97-AF65-F5344CB8AC3E}">
        <p14:creationId xmlns:p14="http://schemas.microsoft.com/office/powerpoint/2010/main" val="2327542434"/>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Psalm 139:7-10 ESV</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a:t>Where shall I go from your Spirit? Or where shall I flee from your presence? </a:t>
            </a:r>
            <a:r>
              <a:rPr lang="en-US" baseline="30000" dirty="0"/>
              <a:t>8</a:t>
            </a:r>
            <a:r>
              <a:rPr lang="en-US" dirty="0"/>
              <a:t> If I ascend to heaven, you are there! If I make my bed in </a:t>
            </a:r>
            <a:r>
              <a:rPr lang="en-US" dirty="0" err="1"/>
              <a:t>Sheol</a:t>
            </a:r>
            <a:r>
              <a:rPr lang="en-US" dirty="0"/>
              <a:t>, you are there! </a:t>
            </a:r>
            <a:r>
              <a:rPr lang="en-US" baseline="30000" dirty="0"/>
              <a:t>9</a:t>
            </a:r>
            <a:r>
              <a:rPr lang="en-US" dirty="0"/>
              <a:t> If I take the wings of the morning and dwell in the uttermost parts of the sea, </a:t>
            </a:r>
            <a:r>
              <a:rPr lang="en-US" baseline="30000" dirty="0"/>
              <a:t>10</a:t>
            </a:r>
            <a:r>
              <a:rPr lang="en-US" dirty="0"/>
              <a:t> even there your hand shall lead me, and your right hand shall hold me.  </a:t>
            </a:r>
            <a:r>
              <a:rPr 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a:p>
            <a:endParaRPr lang="en-US" dirty="0"/>
          </a:p>
        </p:txBody>
      </p:sp>
    </p:spTree>
    <p:extLst>
      <p:ext uri="{BB962C8B-B14F-4D97-AF65-F5344CB8AC3E}">
        <p14:creationId xmlns:p14="http://schemas.microsoft.com/office/powerpoint/2010/main" val="2812542036"/>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626114" name="Rectangle 2">
            <a:extLst>
              <a:ext uri="{FF2B5EF4-FFF2-40B4-BE49-F238E27FC236}">
                <a16:creationId xmlns:a16="http://schemas.microsoft.com/office/drawing/2014/main" id="{B22C4924-F7F7-4D67-B216-A76AD718DDE5}"/>
              </a:ext>
            </a:extLst>
          </p:cNvPr>
          <p:cNvSpPr>
            <a:spLocks noGrp="1" noChangeArrowheads="1"/>
          </p:cNvSpPr>
          <p:nvPr>
            <p:ph type="title"/>
          </p:nvPr>
        </p:nvSpPr>
        <p:spPr>
          <a:xfrm>
            <a:off x="990600" y="533400"/>
            <a:ext cx="7162800" cy="990600"/>
          </a:xfrm>
        </p:spPr>
        <p:txBody>
          <a:bodyPr/>
          <a:lstStyle/>
          <a:p>
            <a:r>
              <a:rPr lang="en-US" altLang="en-US" dirty="0"/>
              <a:t>Psalm 139:13-16 ESV</a:t>
            </a:r>
          </a:p>
        </p:txBody>
      </p:sp>
      <p:sp>
        <p:nvSpPr>
          <p:cNvPr id="1626115" name="Rectangle 3">
            <a:extLst>
              <a:ext uri="{FF2B5EF4-FFF2-40B4-BE49-F238E27FC236}">
                <a16:creationId xmlns:a16="http://schemas.microsoft.com/office/drawing/2014/main" id="{765C24BF-1A8A-481F-995E-9DCEFA889918}"/>
              </a:ext>
            </a:extLst>
          </p:cNvPr>
          <p:cNvSpPr>
            <a:spLocks noGrp="1" noChangeArrowheads="1"/>
          </p:cNvSpPr>
          <p:nvPr>
            <p:ph idx="1"/>
          </p:nvPr>
        </p:nvSpPr>
        <p:spPr>
          <a:xfrm>
            <a:off x="609600" y="1905000"/>
            <a:ext cx="7924800" cy="4419600"/>
          </a:xfrm>
        </p:spPr>
        <p:txBody>
          <a:bodyPr>
            <a:normAutofit fontScale="92500" lnSpcReduction="10000"/>
          </a:bodyPr>
          <a:lstStyle/>
          <a:p>
            <a:pPr>
              <a:lnSpc>
                <a:spcPct val="90000"/>
              </a:lnSpc>
            </a:pPr>
            <a:r>
              <a:rPr lang="en-US" altLang="en-US" dirty="0"/>
              <a:t>For you formed my inward parts; you knitted me together in my mother's womb. </a:t>
            </a:r>
            <a:r>
              <a:rPr lang="en-US" altLang="en-US" baseline="30000" dirty="0"/>
              <a:t>14</a:t>
            </a:r>
            <a:r>
              <a:rPr lang="en-US" altLang="en-US" dirty="0"/>
              <a:t> I praise you, for I am fearfully and wonderfully made. Wonderful are your works; my soul knows it very well. </a:t>
            </a:r>
            <a:r>
              <a:rPr lang="en-US" altLang="en-US" baseline="30000" dirty="0"/>
              <a:t>15</a:t>
            </a:r>
            <a:r>
              <a:rPr lang="en-US" altLang="en-US" dirty="0"/>
              <a:t> My frame was not hidden from you, when I was being made in secret, intricately woven in the depths of the earth. </a:t>
            </a:r>
            <a:r>
              <a:rPr lang="en-US" altLang="en-US" baseline="30000" dirty="0"/>
              <a:t>16</a:t>
            </a:r>
            <a:r>
              <a:rPr lang="en-US" altLang="en-US" dirty="0"/>
              <a:t> Your eyes saw my unformed substance; in your book were written, every one of them, the days that were formed for me, when as yet there was none of them.  [</a:t>
            </a:r>
            <a:r>
              <a:rPr lang="en-US" altLang="en-US" dirty="0">
                <a:hlinkClick r:id="rId4" action="ppaction://hlinksldjump"/>
              </a:rPr>
              <a:t>R</a:t>
            </a:r>
            <a:r>
              <a:rPr lang="en-US" altLang="en-US" dirty="0"/>
              <a:t>] </a:t>
            </a:r>
          </a:p>
        </p:txBody>
      </p:sp>
    </p:spTree>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3DD6F-1D52-4C3F-AF36-F4073A850A36}"/>
              </a:ext>
            </a:extLst>
          </p:cNvPr>
          <p:cNvSpPr>
            <a:spLocks noGrp="1"/>
          </p:cNvSpPr>
          <p:nvPr>
            <p:ph type="title"/>
          </p:nvPr>
        </p:nvSpPr>
        <p:spPr/>
        <p:txBody>
          <a:bodyPr/>
          <a:lstStyle/>
          <a:p>
            <a:r>
              <a:rPr lang="en-US" dirty="0">
                <a:effectLst/>
              </a:rPr>
              <a:t>Psalm 121:1-4 ESV</a:t>
            </a:r>
            <a:endParaRPr lang="en-US" dirty="0"/>
          </a:p>
        </p:txBody>
      </p:sp>
      <p:sp>
        <p:nvSpPr>
          <p:cNvPr id="3" name="Content Placeholder 2">
            <a:extLst>
              <a:ext uri="{FF2B5EF4-FFF2-40B4-BE49-F238E27FC236}">
                <a16:creationId xmlns:a16="http://schemas.microsoft.com/office/drawing/2014/main" id="{7C0F4E34-67E6-444E-B0A1-907754B9CDB4}"/>
              </a:ext>
            </a:extLst>
          </p:cNvPr>
          <p:cNvSpPr>
            <a:spLocks noGrp="1"/>
          </p:cNvSpPr>
          <p:nvPr>
            <p:ph idx="1"/>
          </p:nvPr>
        </p:nvSpPr>
        <p:spPr/>
        <p:txBody>
          <a:bodyPr>
            <a:normAutofit/>
          </a:bodyPr>
          <a:lstStyle/>
          <a:p>
            <a:r>
              <a:rPr lang="en-US" dirty="0">
                <a:effectLst/>
              </a:rPr>
              <a:t>(A Song of Ascents). I lift up my eyes to the hills. From where does my help come? </a:t>
            </a:r>
            <a:r>
              <a:rPr lang="en-US" baseline="30000" dirty="0">
                <a:effectLst/>
              </a:rPr>
              <a:t>2</a:t>
            </a:r>
            <a:r>
              <a:rPr lang="en-US" dirty="0">
                <a:effectLst/>
              </a:rPr>
              <a:t> My help comes from the LORD, who made heaven and earth. </a:t>
            </a:r>
            <a:r>
              <a:rPr lang="en-US" baseline="30000" dirty="0">
                <a:effectLst/>
              </a:rPr>
              <a:t>3</a:t>
            </a:r>
            <a:r>
              <a:rPr lang="en-US" dirty="0">
                <a:effectLst/>
              </a:rPr>
              <a:t> He will not let your foot be moved; he who keeps you will not slumber. </a:t>
            </a:r>
            <a:r>
              <a:rPr lang="en-US" baseline="30000" dirty="0">
                <a:effectLst/>
              </a:rPr>
              <a:t>4</a:t>
            </a:r>
            <a:r>
              <a:rPr lang="en-US" dirty="0">
                <a:effectLst/>
              </a:rPr>
              <a:t> Behold, he who keeps Israel will neither slumber nor sleep.  [</a:t>
            </a:r>
            <a:r>
              <a:rPr lang="en-US" dirty="0">
                <a:effectLst/>
                <a:hlinkClick r:id="rId3" action="ppaction://hlinksldjump"/>
              </a:rPr>
              <a:t>R</a:t>
            </a:r>
            <a:r>
              <a:rPr lang="en-US" dirty="0">
                <a:effectLst/>
              </a:rPr>
              <a:t>]</a:t>
            </a:r>
            <a:endParaRPr lang="en-US" dirty="0"/>
          </a:p>
        </p:txBody>
      </p:sp>
    </p:spTree>
    <p:extLst>
      <p:ext uri="{BB962C8B-B14F-4D97-AF65-F5344CB8AC3E}">
        <p14:creationId xmlns:p14="http://schemas.microsoft.com/office/powerpoint/2010/main" val="2514913103"/>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Psalm 121:5-8 ESV</a:t>
            </a:r>
          </a:p>
        </p:txBody>
      </p:sp>
      <p:sp>
        <p:nvSpPr>
          <p:cNvPr id="3" name="Content Placeholder 2"/>
          <p:cNvSpPr>
            <a:spLocks noGrp="1"/>
          </p:cNvSpPr>
          <p:nvPr>
            <p:ph idx="1"/>
          </p:nvPr>
        </p:nvSpPr>
        <p:spPr/>
        <p:txBody>
          <a:bodyPr>
            <a:normAutofit/>
          </a:bodyPr>
          <a:lstStyle/>
          <a:p>
            <a:r>
              <a:rPr lang="en-US" dirty="0">
                <a:effectLst>
                  <a:outerShdw blurRad="38100" dist="38100" dir="2700000" algn="tl">
                    <a:srgbClr val="000000">
                      <a:alpha val="43137"/>
                    </a:srgbClr>
                  </a:outerShdw>
                </a:effectLst>
              </a:rPr>
              <a:t>The LORD is your keeper; the LORD is your shade on your right hand. </a:t>
            </a:r>
            <a:r>
              <a:rPr lang="en-US" baseline="30000" dirty="0">
                <a:effectLst>
                  <a:outerShdw blurRad="38100" dist="38100" dir="2700000" algn="tl">
                    <a:srgbClr val="000000">
                      <a:alpha val="43137"/>
                    </a:srgbClr>
                  </a:outerShdw>
                </a:effectLst>
              </a:rPr>
              <a:t>6</a:t>
            </a:r>
            <a:r>
              <a:rPr lang="en-US" dirty="0">
                <a:effectLst>
                  <a:outerShdw blurRad="38100" dist="38100" dir="2700000" algn="tl">
                    <a:srgbClr val="000000">
                      <a:alpha val="43137"/>
                    </a:srgbClr>
                  </a:outerShdw>
                </a:effectLst>
              </a:rPr>
              <a:t> The sun shall not strike you by day, nor the moon by night. </a:t>
            </a:r>
            <a:r>
              <a:rPr lang="en-US" baseline="30000" dirty="0">
                <a:effectLst>
                  <a:outerShdw blurRad="38100" dist="38100" dir="2700000" algn="tl">
                    <a:srgbClr val="000000">
                      <a:alpha val="43137"/>
                    </a:srgbClr>
                  </a:outerShdw>
                </a:effectLst>
              </a:rPr>
              <a:t>7</a:t>
            </a:r>
            <a:r>
              <a:rPr lang="en-US" dirty="0">
                <a:effectLst>
                  <a:outerShdw blurRad="38100" dist="38100" dir="2700000" algn="tl">
                    <a:srgbClr val="000000">
                      <a:alpha val="43137"/>
                    </a:srgbClr>
                  </a:outerShdw>
                </a:effectLst>
              </a:rPr>
              <a:t> The LORD will keep you from all evil; he will keep your life. </a:t>
            </a:r>
            <a:r>
              <a:rPr lang="en-US" baseline="30000" dirty="0">
                <a:effectLst>
                  <a:outerShdw blurRad="38100" dist="38100" dir="2700000" algn="tl">
                    <a:srgbClr val="000000">
                      <a:alpha val="43137"/>
                    </a:srgbClr>
                  </a:outerShdw>
                </a:effectLst>
              </a:rPr>
              <a:t>8</a:t>
            </a:r>
            <a:r>
              <a:rPr lang="en-US" dirty="0">
                <a:effectLst>
                  <a:outerShdw blurRad="38100" dist="38100" dir="2700000" algn="tl">
                    <a:srgbClr val="000000">
                      <a:alpha val="43137"/>
                    </a:srgbClr>
                  </a:outerShdw>
                </a:effectLst>
              </a:rPr>
              <a:t> The LORD will keep your going out and your coming in from this time forth and forevermore.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717123150"/>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FCC93-85DB-4FDD-AA76-137A01BA3024}"/>
              </a:ext>
            </a:extLst>
          </p:cNvPr>
          <p:cNvSpPr>
            <a:spLocks noGrp="1"/>
          </p:cNvSpPr>
          <p:nvPr>
            <p:ph type="title"/>
          </p:nvPr>
        </p:nvSpPr>
        <p:spPr/>
        <p:txBody>
          <a:bodyPr/>
          <a:lstStyle/>
          <a:p>
            <a:r>
              <a:rPr lang="en-US" dirty="0"/>
              <a:t>Psalm 91:1-2 ESV</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40D1DA65-6EC9-4AE5-9AB7-333C52E0C66C}"/>
              </a:ext>
            </a:extLst>
          </p:cNvPr>
          <p:cNvSpPr>
            <a:spLocks noGrp="1"/>
          </p:cNvSpPr>
          <p:nvPr>
            <p:ph idx="1"/>
          </p:nvPr>
        </p:nvSpPr>
        <p:spPr/>
        <p:txBody>
          <a:bodyPr>
            <a:normAutofit/>
          </a:bodyPr>
          <a:lstStyle/>
          <a:p>
            <a:r>
              <a:rPr lang="en-US" dirty="0"/>
              <a:t>He who dwells in the shelter of the Most High will abide in the shadow of the Almighty. </a:t>
            </a:r>
            <a:r>
              <a:rPr lang="en-US" baseline="30000" dirty="0"/>
              <a:t>2</a:t>
            </a:r>
            <a:r>
              <a:rPr lang="en-US" dirty="0"/>
              <a:t> I will say to the LORD, "My refuge and my fortress, my God, in whom I trust.“ [</a:t>
            </a:r>
            <a:r>
              <a:rPr lang="en-US" dirty="0">
                <a:hlinkClick r:id="rId3" action="ppaction://hlinksldjump"/>
              </a:rPr>
              <a:t>R</a:t>
            </a:r>
            <a:r>
              <a:rPr lang="en-US" dirty="0"/>
              <a: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891575"/>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223CE-43B8-A59D-9C03-7F117E07F597}"/>
              </a:ext>
            </a:extLst>
          </p:cNvPr>
          <p:cNvSpPr>
            <a:spLocks noGrp="1"/>
          </p:cNvSpPr>
          <p:nvPr>
            <p:ph type="title"/>
          </p:nvPr>
        </p:nvSpPr>
        <p:spPr/>
        <p:txBody>
          <a:bodyPr/>
          <a:lstStyle/>
          <a:p>
            <a:r>
              <a:rPr lang="en-US" dirty="0"/>
              <a:t>Psalm 91:14-16 ESV</a:t>
            </a:r>
          </a:p>
        </p:txBody>
      </p:sp>
      <p:sp>
        <p:nvSpPr>
          <p:cNvPr id="3" name="Content Placeholder 2">
            <a:extLst>
              <a:ext uri="{FF2B5EF4-FFF2-40B4-BE49-F238E27FC236}">
                <a16:creationId xmlns:a16="http://schemas.microsoft.com/office/drawing/2014/main" id="{B92EB63F-FEDA-8D88-51F0-B0B70E9F82DE}"/>
              </a:ext>
            </a:extLst>
          </p:cNvPr>
          <p:cNvSpPr>
            <a:spLocks noGrp="1"/>
          </p:cNvSpPr>
          <p:nvPr>
            <p:ph idx="1"/>
          </p:nvPr>
        </p:nvSpPr>
        <p:spPr/>
        <p:txBody>
          <a:bodyPr>
            <a:normAutofit/>
          </a:bodyPr>
          <a:lstStyle/>
          <a:p>
            <a:r>
              <a:rPr lang="en-US" dirty="0"/>
              <a:t>"Because he holds fast to me in love, I will deliver him; I will protect him, because he knows my name. </a:t>
            </a:r>
            <a:r>
              <a:rPr lang="en-US" baseline="30000" dirty="0"/>
              <a:t>15</a:t>
            </a:r>
            <a:r>
              <a:rPr lang="en-US" dirty="0"/>
              <a:t> When he calls to me, I will answer him; I will be with him in trouble; I will rescue him and honor him. </a:t>
            </a:r>
            <a:r>
              <a:rPr lang="en-US" baseline="30000" dirty="0"/>
              <a:t>16</a:t>
            </a:r>
            <a:r>
              <a:rPr lang="en-US" dirty="0"/>
              <a:t> With long life I will satisfy him and show him my salvation."  [</a:t>
            </a:r>
            <a:r>
              <a:rPr lang="en-US" dirty="0">
                <a:hlinkClick r:id="rId3" action="ppaction://hlinksldjump"/>
              </a:rPr>
              <a:t>R</a:t>
            </a:r>
            <a:r>
              <a:rPr lang="en-US" dirty="0"/>
              <a:t>]</a:t>
            </a:r>
          </a:p>
        </p:txBody>
      </p:sp>
    </p:spTree>
    <p:extLst>
      <p:ext uri="{BB962C8B-B14F-4D97-AF65-F5344CB8AC3E}">
        <p14:creationId xmlns:p14="http://schemas.microsoft.com/office/powerpoint/2010/main" val="305216849"/>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46804-CCDA-B783-81B4-7485FB7544E9}"/>
              </a:ext>
            </a:extLst>
          </p:cNvPr>
          <p:cNvSpPr>
            <a:spLocks noGrp="1"/>
          </p:cNvSpPr>
          <p:nvPr>
            <p:ph type="title"/>
          </p:nvPr>
        </p:nvSpPr>
        <p:spPr/>
        <p:txBody>
          <a:bodyPr/>
          <a:lstStyle/>
          <a:p>
            <a:r>
              <a:rPr lang="en-US" dirty="0"/>
              <a:t>Psalm 91:3-13 ESV</a:t>
            </a:r>
          </a:p>
        </p:txBody>
      </p:sp>
      <p:sp>
        <p:nvSpPr>
          <p:cNvPr id="3" name="Content Placeholder 2">
            <a:extLst>
              <a:ext uri="{FF2B5EF4-FFF2-40B4-BE49-F238E27FC236}">
                <a16:creationId xmlns:a16="http://schemas.microsoft.com/office/drawing/2014/main" id="{82FEE874-8148-0562-6EFE-6BE2468FA1DE}"/>
              </a:ext>
            </a:extLst>
          </p:cNvPr>
          <p:cNvSpPr>
            <a:spLocks noGrp="1"/>
          </p:cNvSpPr>
          <p:nvPr>
            <p:ph idx="1"/>
          </p:nvPr>
        </p:nvSpPr>
        <p:spPr/>
        <p:txBody>
          <a:bodyPr>
            <a:normAutofit fontScale="70000" lnSpcReduction="20000"/>
          </a:bodyPr>
          <a:lstStyle/>
          <a:p>
            <a:r>
              <a:rPr lang="en-US" dirty="0"/>
              <a:t>Deliverance from:</a:t>
            </a:r>
          </a:p>
          <a:p>
            <a:r>
              <a:rPr lang="en-US" dirty="0"/>
              <a:t>the snare of the fowler </a:t>
            </a:r>
          </a:p>
          <a:p>
            <a:r>
              <a:rPr lang="en-US" dirty="0"/>
              <a:t>the deadly pestilence </a:t>
            </a:r>
          </a:p>
          <a:p>
            <a:r>
              <a:rPr lang="en-US" dirty="0"/>
              <a:t>the terror of night, </a:t>
            </a:r>
          </a:p>
          <a:p>
            <a:r>
              <a:rPr lang="en-US" dirty="0"/>
              <a:t>the arrow that flies by day, </a:t>
            </a:r>
          </a:p>
          <a:p>
            <a:r>
              <a:rPr lang="en-US" dirty="0"/>
              <a:t>the pestilence that stalks in darkness, </a:t>
            </a:r>
          </a:p>
          <a:p>
            <a:r>
              <a:rPr lang="en-US" dirty="0"/>
              <a:t>the destruction that wastes at noonday. </a:t>
            </a:r>
          </a:p>
          <a:p>
            <a:r>
              <a:rPr lang="en-US" dirty="0"/>
              <a:t>You will receive:</a:t>
            </a:r>
          </a:p>
          <a:p>
            <a:r>
              <a:rPr lang="en-US" dirty="0"/>
              <a:t>no evil </a:t>
            </a:r>
          </a:p>
          <a:p>
            <a:r>
              <a:rPr lang="en-US" dirty="0"/>
              <a:t>no plague</a:t>
            </a:r>
          </a:p>
          <a:p>
            <a:r>
              <a:rPr lang="en-US" dirty="0"/>
              <a:t>angels to guard you in all your ways. </a:t>
            </a:r>
          </a:p>
          <a:p>
            <a:r>
              <a:rPr lang="en-US" dirty="0"/>
              <a:t>protection from the lion and the adder.   [</a:t>
            </a:r>
            <a:r>
              <a:rPr lang="en-US" dirty="0">
                <a:hlinkClick r:id="rId3" action="ppaction://hlinksldjump"/>
              </a:rPr>
              <a:t>R</a:t>
            </a:r>
            <a:r>
              <a:rPr lang="en-US" dirty="0"/>
              <a:t>]</a:t>
            </a:r>
          </a:p>
        </p:txBody>
      </p:sp>
    </p:spTree>
    <p:extLst>
      <p:ext uri="{BB962C8B-B14F-4D97-AF65-F5344CB8AC3E}">
        <p14:creationId xmlns:p14="http://schemas.microsoft.com/office/powerpoint/2010/main" val="3294818077"/>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Text</a:t>
            </a:r>
            <a:br>
              <a:rPr lang="en-US" dirty="0"/>
            </a:br>
            <a:r>
              <a:rPr lang="en-US" dirty="0"/>
              <a:t>Psalm 34:17 NKJV</a:t>
            </a:r>
          </a:p>
        </p:txBody>
      </p:sp>
      <p:sp>
        <p:nvSpPr>
          <p:cNvPr id="3" name="Content Placeholder 2"/>
          <p:cNvSpPr>
            <a:spLocks noGrp="1"/>
          </p:cNvSpPr>
          <p:nvPr>
            <p:ph idx="1"/>
          </p:nvPr>
        </p:nvSpPr>
        <p:spPr/>
        <p:txBody>
          <a:bodyPr>
            <a:normAutofit fontScale="92500" lnSpcReduction="20000"/>
          </a:bodyPr>
          <a:lstStyle/>
          <a:p>
            <a:r>
              <a:rPr lang="en-US" i="1" dirty="0"/>
              <a:t>The righteous</a:t>
            </a:r>
            <a:r>
              <a:rPr lang="en-US" dirty="0"/>
              <a:t> cry out, and the LORD hears, And delivers them out of all their troubles.</a:t>
            </a:r>
          </a:p>
          <a:p>
            <a:r>
              <a:rPr lang="en-US" dirty="0"/>
              <a:t>To whom is the promise of this verse made?</a:t>
            </a:r>
          </a:p>
          <a:p>
            <a:r>
              <a:rPr lang="en-US" dirty="0"/>
              <a:t>Who are the righteous?</a:t>
            </a:r>
          </a:p>
          <a:p>
            <a:r>
              <a:rPr lang="en-US" dirty="0"/>
              <a:t>What is necessary for the Lord to hear and deliver?</a:t>
            </a:r>
          </a:p>
          <a:p>
            <a:r>
              <a:rPr lang="en-US" dirty="0"/>
              <a:t>How can we rationalize this promise with the fact that the grim reaper eventually comes for all of us?</a:t>
            </a:r>
          </a:p>
          <a:p>
            <a:endParaRPr lang="en-US" dirty="0"/>
          </a:p>
        </p:txBody>
      </p:sp>
    </p:spTree>
    <p:extLst>
      <p:ext uri="{BB962C8B-B14F-4D97-AF65-F5344CB8AC3E}">
        <p14:creationId xmlns:p14="http://schemas.microsoft.com/office/powerpoint/2010/main" val="252126106"/>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60D36-2388-AC08-4334-6384730549FA}"/>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1B8E8C4C-98C0-09F3-CBC8-6C9F13747735}"/>
              </a:ext>
            </a:extLst>
          </p:cNvPr>
          <p:cNvSpPr>
            <a:spLocks noGrp="1"/>
          </p:cNvSpPr>
          <p:nvPr>
            <p:ph idx="1"/>
          </p:nvPr>
        </p:nvSpPr>
        <p:spPr/>
        <p:txBody>
          <a:bodyPr>
            <a:normAutofit fontScale="92500" lnSpcReduction="20000"/>
          </a:bodyPr>
          <a:lstStyle/>
          <a:p>
            <a:r>
              <a:rPr lang="en-US" dirty="0"/>
              <a:t>The psalmists are clear about the God of whom they sing.  He is not just the Creator and supreme ruler of the universe, He is the immanent God that comes close to His people, He knows them, He hears their cries of distress, and He delivers them.</a:t>
            </a:r>
          </a:p>
          <a:p>
            <a:pPr lvl="1"/>
            <a:r>
              <a:rPr lang="en-US" dirty="0"/>
              <a:t>The Immanent God</a:t>
            </a:r>
          </a:p>
          <a:p>
            <a:pPr lvl="1"/>
            <a:r>
              <a:rPr lang="en-US" dirty="0"/>
              <a:t>The God that Helps</a:t>
            </a:r>
          </a:p>
          <a:p>
            <a:pPr lvl="1"/>
            <a:r>
              <a:rPr lang="en-US" dirty="0"/>
              <a:t>God Our Refuge</a:t>
            </a:r>
          </a:p>
          <a:p>
            <a:pPr lvl="1"/>
            <a:r>
              <a:rPr lang="en-US" dirty="0"/>
              <a:t>Summary</a:t>
            </a:r>
          </a:p>
        </p:txBody>
      </p:sp>
    </p:spTree>
    <p:extLst>
      <p:ext uri="{BB962C8B-B14F-4D97-AF65-F5344CB8AC3E}">
        <p14:creationId xmlns:p14="http://schemas.microsoft.com/office/powerpoint/2010/main" val="3550073823"/>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Immanent God</a:t>
            </a:r>
          </a:p>
        </p:txBody>
      </p:sp>
      <p:sp>
        <p:nvSpPr>
          <p:cNvPr id="3" name="Content Placeholder 2"/>
          <p:cNvSpPr>
            <a:spLocks noGrp="1"/>
          </p:cNvSpPr>
          <p:nvPr>
            <p:ph idx="1"/>
          </p:nvPr>
        </p:nvSpPr>
        <p:spPr/>
        <p:txBody>
          <a:bodyPr>
            <a:normAutofit fontScale="85000" lnSpcReduction="10000"/>
          </a:bodyPr>
          <a:lstStyle/>
          <a:p>
            <a:r>
              <a:rPr lang="en-US" dirty="0"/>
              <a:t>What does it mean that God is immanent?</a:t>
            </a:r>
          </a:p>
          <a:p>
            <a:r>
              <a:rPr lang="en-US" dirty="0"/>
              <a:t>How does David describe the immanence of God in His knowledge of us? (</a:t>
            </a:r>
            <a:r>
              <a:rPr lang="en-US" dirty="0">
                <a:hlinkClick r:id="rId4" action="ppaction://hlinksldjump"/>
              </a:rPr>
              <a:t>Ps 139:2-6</a:t>
            </a:r>
            <a:r>
              <a:rPr lang="en-US" dirty="0"/>
              <a:t>) </a:t>
            </a:r>
          </a:p>
          <a:p>
            <a:r>
              <a:rPr lang="en-US" dirty="0"/>
              <a:t>How does David describe the omnipresence of God in the world He created? (</a:t>
            </a:r>
            <a:r>
              <a:rPr lang="en-US" dirty="0">
                <a:hlinkClick r:id="rId5" action="ppaction://hlinksldjump"/>
              </a:rPr>
              <a:t>Ps 139:7-10</a:t>
            </a:r>
            <a:r>
              <a:rPr lang="en-US" dirty="0"/>
              <a:t>)</a:t>
            </a:r>
          </a:p>
          <a:p>
            <a:r>
              <a:rPr lang="en-US" dirty="0"/>
              <a:t>How does David marvel at the creative genius of God demonstrated by living beings?  (</a:t>
            </a:r>
            <a:r>
              <a:rPr lang="en-US" dirty="0">
                <a:hlinkClick r:id="rId6" action="ppaction://hlinksldjump"/>
              </a:rPr>
              <a:t>Ps 139:13-16</a:t>
            </a:r>
            <a:r>
              <a:rPr lang="en-US" dirty="0"/>
              <a:t>)</a:t>
            </a:r>
          </a:p>
        </p:txBody>
      </p:sp>
    </p:spTree>
    <p:extLst>
      <p:ext uri="{BB962C8B-B14F-4D97-AF65-F5344CB8AC3E}">
        <p14:creationId xmlns:p14="http://schemas.microsoft.com/office/powerpoint/2010/main" val="3882664668"/>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God that Helps</a:t>
            </a:r>
          </a:p>
        </p:txBody>
      </p:sp>
      <p:sp>
        <p:nvSpPr>
          <p:cNvPr id="3" name="Content Placeholder 2"/>
          <p:cNvSpPr>
            <a:spLocks noGrp="1"/>
          </p:cNvSpPr>
          <p:nvPr>
            <p:ph idx="1"/>
          </p:nvPr>
        </p:nvSpPr>
        <p:spPr>
          <a:xfrm>
            <a:off x="3505200" y="1676400"/>
            <a:ext cx="5562600" cy="4876800"/>
          </a:xfrm>
        </p:spPr>
        <p:txBody>
          <a:bodyPr>
            <a:normAutofit/>
          </a:bodyPr>
          <a:lstStyle/>
          <a:p>
            <a:r>
              <a:rPr lang="en-US" dirty="0"/>
              <a:t>How does the psalmist portray God’s power and presence for pilgrims marching to Zion? (</a:t>
            </a:r>
            <a:r>
              <a:rPr lang="en-US" dirty="0">
                <a:hlinkClick r:id="rId4" action="ppaction://hlinksldjump"/>
              </a:rPr>
              <a:t>Ps 121:1-4</a:t>
            </a:r>
            <a:r>
              <a:rPr lang="en-US" dirty="0"/>
              <a:t>)</a:t>
            </a:r>
          </a:p>
          <a:p>
            <a:r>
              <a:rPr lang="en-US" dirty="0"/>
              <a:t>What function does the Lord perform for those who are willing to be guided by God? (</a:t>
            </a:r>
            <a:r>
              <a:rPr lang="en-US" dirty="0">
                <a:hlinkClick r:id="rId5" action="ppaction://hlinksldjump"/>
              </a:rPr>
              <a:t>Ps 121:5-8</a:t>
            </a:r>
            <a:r>
              <a:rPr lang="en-US" dirty="0"/>
              <a:t>)</a:t>
            </a:r>
          </a:p>
        </p:txBody>
      </p:sp>
    </p:spTree>
    <p:extLst>
      <p:ext uri="{BB962C8B-B14F-4D97-AF65-F5344CB8AC3E}">
        <p14:creationId xmlns:p14="http://schemas.microsoft.com/office/powerpoint/2010/main" val="4130266323"/>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92457-7DA0-8C40-9C3E-185E3D9EF303}"/>
              </a:ext>
            </a:extLst>
          </p:cNvPr>
          <p:cNvSpPr>
            <a:spLocks noGrp="1"/>
          </p:cNvSpPr>
          <p:nvPr>
            <p:ph type="title"/>
          </p:nvPr>
        </p:nvSpPr>
        <p:spPr/>
        <p:txBody>
          <a:bodyPr/>
          <a:lstStyle/>
          <a:p>
            <a:r>
              <a:rPr lang="en-US" dirty="0"/>
              <a:t>God Our Refuge</a:t>
            </a:r>
          </a:p>
        </p:txBody>
      </p:sp>
      <p:sp>
        <p:nvSpPr>
          <p:cNvPr id="3" name="Content Placeholder 2">
            <a:extLst>
              <a:ext uri="{FF2B5EF4-FFF2-40B4-BE49-F238E27FC236}">
                <a16:creationId xmlns:a16="http://schemas.microsoft.com/office/drawing/2014/main" id="{B9883238-1820-8B1A-A54D-8DA58760DCF1}"/>
              </a:ext>
            </a:extLst>
          </p:cNvPr>
          <p:cNvSpPr>
            <a:spLocks noGrp="1"/>
          </p:cNvSpPr>
          <p:nvPr>
            <p:ph idx="1"/>
          </p:nvPr>
        </p:nvSpPr>
        <p:spPr/>
        <p:txBody>
          <a:bodyPr>
            <a:normAutofit fontScale="92500" lnSpcReduction="20000"/>
          </a:bodyPr>
          <a:lstStyle/>
          <a:p>
            <a:r>
              <a:rPr lang="en-US" dirty="0"/>
              <a:t>How does the psalmist describe the relationship that leads to God’s protection? (</a:t>
            </a:r>
            <a:r>
              <a:rPr lang="en-US" dirty="0">
                <a:hlinkClick r:id="rId4" action="ppaction://hlinksldjump"/>
              </a:rPr>
              <a:t>Ps 91:1-2</a:t>
            </a:r>
            <a:r>
              <a:rPr lang="en-US" dirty="0"/>
              <a:t>)</a:t>
            </a:r>
          </a:p>
          <a:p>
            <a:r>
              <a:rPr lang="en-US" dirty="0"/>
              <a:t>What promises does the Lord make at the end of this psalm? (</a:t>
            </a:r>
            <a:r>
              <a:rPr lang="en-US" dirty="0">
                <a:hlinkClick r:id="rId5" action="ppaction://hlinksldjump"/>
              </a:rPr>
              <a:t>Ps 91:14-16</a:t>
            </a:r>
            <a:r>
              <a:rPr lang="en-US" dirty="0"/>
              <a:t>)</a:t>
            </a:r>
          </a:p>
          <a:p>
            <a:r>
              <a:rPr lang="en-US" dirty="0"/>
              <a:t>Between the opening and closing of this psalm, what examples does the psalmist give of how God can be a refuge for those who trust in Him? (</a:t>
            </a:r>
            <a:r>
              <a:rPr lang="en-US" dirty="0">
                <a:hlinkClick r:id="rId6" action="ppaction://hlinksldjump"/>
              </a:rPr>
              <a:t>Ps 91:3-13</a:t>
            </a:r>
            <a:r>
              <a:rPr lang="en-US" dirty="0"/>
              <a:t>)</a:t>
            </a:r>
          </a:p>
          <a:p>
            <a:endParaRPr lang="en-US" dirty="0"/>
          </a:p>
        </p:txBody>
      </p:sp>
    </p:spTree>
    <p:extLst>
      <p:ext uri="{BB962C8B-B14F-4D97-AF65-F5344CB8AC3E}">
        <p14:creationId xmlns:p14="http://schemas.microsoft.com/office/powerpoint/2010/main" val="3021099641"/>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815E-2377-42EB-BA10-62C340867B8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DE1544C-4EB3-4B32-ADDD-9CC825BD1ED8}"/>
              </a:ext>
            </a:extLst>
          </p:cNvPr>
          <p:cNvSpPr>
            <a:spLocks noGrp="1"/>
          </p:cNvSpPr>
          <p:nvPr>
            <p:ph idx="1"/>
          </p:nvPr>
        </p:nvSpPr>
        <p:spPr>
          <a:xfrm>
            <a:off x="3505200" y="1676400"/>
            <a:ext cx="5562600" cy="5029200"/>
          </a:xfrm>
        </p:spPr>
        <p:txBody>
          <a:bodyPr>
            <a:normAutofit fontScale="70000" lnSpcReduction="20000"/>
          </a:bodyPr>
          <a:lstStyle/>
          <a:p>
            <a:r>
              <a:rPr lang="en-US" dirty="0"/>
              <a:t>In our lesson last week we looked at how the psalmists described the transcendent God who is independent of His creation and rules as Creator, King, Law Giver, and Judge</a:t>
            </a:r>
          </a:p>
          <a:p>
            <a:r>
              <a:rPr lang="en-US" dirty="0"/>
              <a:t>This week we look at the flip side as the psalmists describe the immanent God who is not far from every one of us and who hears and delivers those that love Him.</a:t>
            </a:r>
          </a:p>
          <a:p>
            <a:r>
              <a:rPr lang="en-US" dirty="0"/>
              <a:t>In Psalm 139 David describes God’s intimate knowledge of him.  God knows when he stands up and sits down; He knows the words he is about to speak before he utters them.</a:t>
            </a:r>
          </a:p>
          <a:p>
            <a:r>
              <a:rPr lang="en-US" dirty="0"/>
              <a:t>David goes on to describe the omnipresence of God: there is no place he can go where God is not present.</a:t>
            </a:r>
          </a:p>
        </p:txBody>
      </p:sp>
    </p:spTree>
    <p:extLst>
      <p:ext uri="{BB962C8B-B14F-4D97-AF65-F5344CB8AC3E}">
        <p14:creationId xmlns:p14="http://schemas.microsoft.com/office/powerpoint/2010/main" val="3213784883"/>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815E-2377-42EB-BA10-62C340867B8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DE1544C-4EB3-4B32-ADDD-9CC825BD1ED8}"/>
              </a:ext>
            </a:extLst>
          </p:cNvPr>
          <p:cNvSpPr>
            <a:spLocks noGrp="1"/>
          </p:cNvSpPr>
          <p:nvPr>
            <p:ph idx="1"/>
          </p:nvPr>
        </p:nvSpPr>
        <p:spPr>
          <a:xfrm>
            <a:off x="3505200" y="1676400"/>
            <a:ext cx="5562600" cy="5181600"/>
          </a:xfrm>
        </p:spPr>
        <p:txBody>
          <a:bodyPr>
            <a:normAutofit fontScale="70000" lnSpcReduction="20000"/>
          </a:bodyPr>
          <a:lstStyle/>
          <a:p>
            <a:r>
              <a:rPr lang="en-US" dirty="0"/>
              <a:t>Finally David describes the genius of God seen in the reproductive process.  </a:t>
            </a:r>
          </a:p>
          <a:p>
            <a:r>
              <a:rPr lang="en-US" dirty="0"/>
              <a:t>Modern science confirms that the information contained in DNA cannot arise by chance.  Human DNA has an information content equivalent to over 100 volumes of the encyclopedia Britannica.  </a:t>
            </a:r>
          </a:p>
          <a:p>
            <a:r>
              <a:rPr lang="en-US" dirty="0"/>
              <a:t>God’s intimate knowledge of us, His omnipresence in our physical world, and His careful crafting of our procreative process all speak of the immanence of God. </a:t>
            </a:r>
          </a:p>
          <a:p>
            <a:r>
              <a:rPr lang="en-US" dirty="0"/>
              <a:t>Psalm 121 assures us that God is available 24/7/365 to help us and keep us. He will watch over our journey in life, not just for time, but forevermore.  </a:t>
            </a:r>
          </a:p>
        </p:txBody>
      </p:sp>
    </p:spTree>
    <p:extLst>
      <p:ext uri="{BB962C8B-B14F-4D97-AF65-F5344CB8AC3E}">
        <p14:creationId xmlns:p14="http://schemas.microsoft.com/office/powerpoint/2010/main" val="2395199532"/>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59BFF-06B0-4CC9-8ADD-A90BD86A65FE}"/>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83B2B91B-A055-4928-A435-352D23D0EB48}"/>
              </a:ext>
            </a:extLst>
          </p:cNvPr>
          <p:cNvSpPr>
            <a:spLocks noGrp="1"/>
          </p:cNvSpPr>
          <p:nvPr>
            <p:ph idx="1"/>
          </p:nvPr>
        </p:nvSpPr>
        <p:spPr>
          <a:xfrm>
            <a:off x="3429000" y="1600200"/>
            <a:ext cx="5715000" cy="5257800"/>
          </a:xfrm>
        </p:spPr>
        <p:txBody>
          <a:bodyPr>
            <a:normAutofit fontScale="70000" lnSpcReduction="20000"/>
          </a:bodyPr>
          <a:lstStyle/>
          <a:p>
            <a:r>
              <a:rPr lang="en-US" dirty="0"/>
              <a:t>Our help comes from the omnipotent God who made heaven and earth.</a:t>
            </a:r>
          </a:p>
          <a:p>
            <a:r>
              <a:rPr lang="en-US" dirty="0"/>
              <a:t>Psalm 91 describes the deliverance available to those who dwell in a close relationship with the Lord.  </a:t>
            </a:r>
          </a:p>
          <a:p>
            <a:r>
              <a:rPr lang="en-US" dirty="0"/>
              <a:t>The psalm ends with great and precious promises to those who love the Lord, who know His name, and who call upon Him in prayer.  </a:t>
            </a:r>
          </a:p>
          <a:p>
            <a:r>
              <a:rPr lang="en-US" dirty="0"/>
              <a:t>While God may not always deliver the righteous immediately, He will deliver us ultimately.</a:t>
            </a:r>
          </a:p>
          <a:p>
            <a:r>
              <a:rPr lang="en-US" dirty="0"/>
              <a:t>Will you claim the promises of these wonderful psalms this week, confident that God is able to deliver, but if not, confident of His ultimate deliverance at the resurrection when He returns?</a:t>
            </a:r>
          </a:p>
          <a:p>
            <a:endParaRPr lang="en-US" dirty="0"/>
          </a:p>
          <a:p>
            <a:endParaRPr lang="en-US" dirty="0"/>
          </a:p>
          <a:p>
            <a:endParaRPr lang="en-US" dirty="0"/>
          </a:p>
        </p:txBody>
      </p:sp>
    </p:spTree>
    <p:extLst>
      <p:ext uri="{BB962C8B-B14F-4D97-AF65-F5344CB8AC3E}">
        <p14:creationId xmlns:p14="http://schemas.microsoft.com/office/powerpoint/2010/main" val="1475087255"/>
      </p:ext>
    </p:extLst>
  </p:cSld>
  <p:clrMapOvr>
    <a:masterClrMapping/>
  </p:clrMapOvr>
  <p:transition spd="med">
    <p:random/>
  </p:transition>
</p:sld>
</file>

<file path=ppt/theme/theme1.xml><?xml version="1.0" encoding="utf-8"?>
<a:theme xmlns:a="http://schemas.openxmlformats.org/drawingml/2006/main" name="2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1310434</TotalTime>
  <Words>5125</Words>
  <Application>Microsoft Office PowerPoint</Application>
  <PresentationFormat>On-screen Show (4:3)</PresentationFormat>
  <Paragraphs>321</Paragraphs>
  <Slides>18</Slides>
  <Notes>17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Arial Rounded MT Bold</vt:lpstr>
      <vt:lpstr>Calibri</vt:lpstr>
      <vt:lpstr>2_Default Design</vt:lpstr>
      <vt:lpstr>Default Design</vt:lpstr>
      <vt:lpstr>Psalms</vt:lpstr>
      <vt:lpstr>Memory Text Psalm 34:17 NKJV</vt:lpstr>
      <vt:lpstr>Overview</vt:lpstr>
      <vt:lpstr>The Immanent God</vt:lpstr>
      <vt:lpstr>The God that Helps</vt:lpstr>
      <vt:lpstr>God Our Refuge</vt:lpstr>
      <vt:lpstr>Summary</vt:lpstr>
      <vt:lpstr>Summary</vt:lpstr>
      <vt:lpstr>Summary</vt:lpstr>
      <vt:lpstr>PowerPoint Presentation</vt:lpstr>
      <vt:lpstr>Psalm 139:2-4, 6 ESV</vt:lpstr>
      <vt:lpstr>Psalm 139:7-10 ESV</vt:lpstr>
      <vt:lpstr>Psalm 139:13-16 ESV</vt:lpstr>
      <vt:lpstr>Psalm 121:1-4 ESV</vt:lpstr>
      <vt:lpstr>Psalm 121:5-8 ESV</vt:lpstr>
      <vt:lpstr>Psalm 91:1-2 ESV</vt:lpstr>
      <vt:lpstr>Psalm 91:14-16 ESV</vt:lpstr>
      <vt:lpstr>Psalm 91:3-13 ESV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4: The Lord Hears and Delivers</dc:title>
  <dc:subject>Psalms</dc:subject>
  <dc:creator>Kenneth J. McNulty</dc:creator>
  <cp:lastModifiedBy>Kenneth McNulty</cp:lastModifiedBy>
  <cp:revision>22287</cp:revision>
  <cp:lastPrinted>2016-06-03T16:02:10Z</cp:lastPrinted>
  <dcterms:created xsi:type="dcterms:W3CDTF">2005-09-30T23:50:48Z</dcterms:created>
  <dcterms:modified xsi:type="dcterms:W3CDTF">2024-01-27T01:59:40Z</dcterms:modified>
  <cp:category>Bible Book</cp:category>
</cp:coreProperties>
</file>